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2"/>
  </p:notesMasterIdLst>
  <p:sldIdLst>
    <p:sldId id="257" r:id="rId3"/>
    <p:sldId id="33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2" r:id="rId30"/>
    <p:sldId id="284" r:id="rId31"/>
    <p:sldId id="333" r:id="rId32"/>
    <p:sldId id="334" r:id="rId33"/>
    <p:sldId id="285" r:id="rId34"/>
    <p:sldId id="287" r:id="rId35"/>
    <p:sldId id="286" r:id="rId36"/>
    <p:sldId id="289" r:id="rId37"/>
    <p:sldId id="290" r:id="rId38"/>
    <p:sldId id="288" r:id="rId39"/>
    <p:sldId id="291" r:id="rId40"/>
    <p:sldId id="292" r:id="rId41"/>
    <p:sldId id="293" r:id="rId42"/>
    <p:sldId id="294" r:id="rId43"/>
    <p:sldId id="297" r:id="rId44"/>
    <p:sldId id="295" r:id="rId45"/>
    <p:sldId id="296" r:id="rId46"/>
    <p:sldId id="299" r:id="rId47"/>
    <p:sldId id="298" r:id="rId48"/>
    <p:sldId id="300" r:id="rId49"/>
    <p:sldId id="301" r:id="rId50"/>
    <p:sldId id="302" r:id="rId51"/>
    <p:sldId id="303" r:id="rId52"/>
    <p:sldId id="304" r:id="rId53"/>
    <p:sldId id="306" r:id="rId54"/>
    <p:sldId id="305" r:id="rId55"/>
    <p:sldId id="310" r:id="rId56"/>
    <p:sldId id="311" r:id="rId57"/>
    <p:sldId id="308" r:id="rId58"/>
    <p:sldId id="312" r:id="rId59"/>
    <p:sldId id="315" r:id="rId60"/>
    <p:sldId id="314" r:id="rId61"/>
    <p:sldId id="313" r:id="rId62"/>
    <p:sldId id="307" r:id="rId63"/>
    <p:sldId id="316" r:id="rId64"/>
    <p:sldId id="317" r:id="rId65"/>
    <p:sldId id="318" r:id="rId66"/>
    <p:sldId id="319" r:id="rId67"/>
    <p:sldId id="320" r:id="rId68"/>
    <p:sldId id="321" r:id="rId69"/>
    <p:sldId id="330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1" r:id="rId79"/>
    <p:sldId id="256" r:id="rId80"/>
    <p:sldId id="332" r:id="rId8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CFB"/>
    <a:srgbClr val="FECEF1"/>
    <a:srgbClr val="FDBBEC"/>
    <a:srgbClr val="FDB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ijetli stil 1 - Isticanj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18" autoAdjust="0"/>
    <p:restoredTop sz="89408" autoAdjust="0"/>
  </p:normalViewPr>
  <p:slideViewPr>
    <p:cSldViewPr snapToGrid="0">
      <p:cViewPr>
        <p:scale>
          <a:sx n="96" d="100"/>
          <a:sy n="96" d="100"/>
        </p:scale>
        <p:origin x="-144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AF8D9-EFEC-4B40-B928-6CDA48209AD4}" type="datetimeFigureOut">
              <a:rPr lang="hr-HR" smtClean="0"/>
              <a:t>25.10.2017.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F0191-032E-4BFC-9F7A-853F568602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4606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Svatko ima glupe</a:t>
            </a:r>
            <a:r>
              <a:rPr lang="hr-HR" baseline="0" dirty="0" smtClean="0"/>
              <a:t> misli, samo ih mudri znaju prešutjeti.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F0191-032E-4BFC-9F7A-853F56860214}" type="slidenum">
              <a:rPr lang="hr-HR" smtClean="0"/>
              <a:t>78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605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Svatko ima glupe</a:t>
            </a:r>
            <a:r>
              <a:rPr lang="hr-HR" baseline="0" dirty="0" smtClean="0"/>
              <a:t> misli, samo ih mudri znaju prešutjeti.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F0191-032E-4BFC-9F7A-853F56860214}" type="slidenum">
              <a:rPr lang="hr-HR" smtClean="0"/>
              <a:t>79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4748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25.10.2017.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5074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25.10.2017.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8609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25.10.2017.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325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25.10.2017.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7327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25.10.2017.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345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25.10.2017.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5240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25.10.2017.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3920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25.10.2017.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8754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25.10.2017.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3652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4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25.10.2017.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4538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25.10.2017.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877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25.10.2017.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7461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25.10.2017.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4903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25.10.2017.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533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25.10.2017.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850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25.10.2017.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1734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25.10.2017.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940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25.10.2017.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9242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25.10.2017.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614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25.10.2017.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2096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25.10.2017.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8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25.10.2017.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164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30E2A-4028-4C2D-A2AF-7C7C552C2C5D}" type="datetimeFigureOut">
              <a:rPr lang="hr-HR" smtClean="0"/>
              <a:t>25.10.2017.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870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D618F-4ADD-412C-9575-F1B2CAB7FF0E}" type="datetimeFigureOut">
              <a:rPr lang="hr-HR" smtClean="0"/>
              <a:t>25.10.2017.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435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Sub-sah%20ploca_2.sb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hyperlink" Target="Sub-jednoliko%20gibanje.sb" TargetMode="External"/><Relationship Id="rId4" Type="http://schemas.openxmlformats.org/officeDocument/2006/relationships/hyperlink" Target="Sub-Kvadratna%20jednadzba.sb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gi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1413164" y="3461403"/>
            <a:ext cx="6317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Osnove programa i primjena u Osnovnoj školi</a:t>
            </a:r>
            <a:endParaRPr lang="hr-HR" sz="2400" dirty="0"/>
          </a:p>
        </p:txBody>
      </p:sp>
      <p:grpSp>
        <p:nvGrpSpPr>
          <p:cNvPr id="8" name="Grupa 7"/>
          <p:cNvGrpSpPr>
            <a:grpSpLocks noChangeAspect="1"/>
          </p:cNvGrpSpPr>
          <p:nvPr/>
        </p:nvGrpSpPr>
        <p:grpSpPr>
          <a:xfrm>
            <a:off x="116112" y="485291"/>
            <a:ext cx="8869680" cy="2654184"/>
            <a:chOff x="703284" y="673973"/>
            <a:chExt cx="9144000" cy="2708910"/>
          </a:xfrm>
        </p:grpSpPr>
        <p:grpSp>
          <p:nvGrpSpPr>
            <p:cNvPr id="9" name="Grupa 8"/>
            <p:cNvGrpSpPr/>
            <p:nvPr/>
          </p:nvGrpSpPr>
          <p:grpSpPr>
            <a:xfrm>
              <a:off x="1107703" y="1749876"/>
              <a:ext cx="1460662" cy="667658"/>
              <a:chOff x="1107703" y="1749876"/>
              <a:chExt cx="1460662" cy="667658"/>
            </a:xfrm>
          </p:grpSpPr>
          <p:sp>
            <p:nvSpPr>
              <p:cNvPr id="11" name="Elipsa 10"/>
              <p:cNvSpPr/>
              <p:nvPr/>
            </p:nvSpPr>
            <p:spPr>
              <a:xfrm>
                <a:off x="1107703" y="1803578"/>
                <a:ext cx="1460662" cy="4001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20700" dist="1257300" dir="4980000" sx="85000" sy="85000" algn="tl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2" name="Zaobljeni pravokutnik 11"/>
              <p:cNvSpPr/>
              <p:nvPr/>
            </p:nvSpPr>
            <p:spPr>
              <a:xfrm>
                <a:off x="1157842" y="1749876"/>
                <a:ext cx="1360383" cy="66765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84" y="673973"/>
              <a:ext cx="9144000" cy="2708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901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naredba za  ispis podataka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kstniOkvir 8"/>
          <p:cNvSpPr txBox="1"/>
          <p:nvPr/>
        </p:nvSpPr>
        <p:spPr>
          <a:xfrm>
            <a:off x="100675" y="674717"/>
            <a:ext cx="9251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Print</a:t>
            </a:r>
            <a:r>
              <a:rPr lang="hr-HR" sz="2400" dirty="0" smtClean="0"/>
              <a:t> () -  ispisuje sadržaj unutar okruglih zagrada.</a:t>
            </a:r>
          </a:p>
          <a:p>
            <a:r>
              <a:rPr lang="hr-HR" sz="2400" dirty="0" err="1" smtClean="0"/>
              <a:t>Python</a:t>
            </a:r>
            <a:r>
              <a:rPr lang="hr-HR" sz="2400" dirty="0" smtClean="0"/>
              <a:t> </a:t>
            </a:r>
            <a:r>
              <a:rPr lang="hr-HR" sz="2400" dirty="0" smtClean="0">
                <a:solidFill>
                  <a:srgbClr val="FF0000"/>
                </a:solidFill>
              </a:rPr>
              <a:t>razlikuje mala i velika slova</a:t>
            </a:r>
            <a:r>
              <a:rPr lang="hr-HR" sz="2400" dirty="0" smtClean="0"/>
              <a:t>, </a:t>
            </a:r>
          </a:p>
          <a:p>
            <a:r>
              <a:rPr lang="hr-HR" sz="2400" dirty="0" smtClean="0"/>
              <a:t>te se naredba </a:t>
            </a:r>
            <a:r>
              <a:rPr lang="hr-HR" sz="2400" b="1" u="sng" dirty="0" smtClean="0">
                <a:solidFill>
                  <a:srgbClr val="FF0000"/>
                </a:solidFill>
              </a:rPr>
              <a:t>print </a:t>
            </a:r>
            <a:r>
              <a:rPr lang="hr-HR" sz="2400" u="sng" dirty="0" smtClean="0">
                <a:solidFill>
                  <a:srgbClr val="FF0000"/>
                </a:solidFill>
              </a:rPr>
              <a:t>treba pisati malim slovima 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4700649" y="2290546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 Ispisivanje brojeva</a:t>
            </a:r>
            <a:endParaRPr lang="hr-HR" sz="2400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6030154" y="3953218"/>
            <a:ext cx="3210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 Kod ispisivanja više argumenata za razdvajanje koristimo zarez - ","</a:t>
            </a:r>
            <a:endParaRPr lang="hr-HR" sz="2400" dirty="0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23" y="3497447"/>
            <a:ext cx="3872488" cy="7040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7" name="Slika 16"/>
          <p:cNvPicPr>
            <a:picLocks noChangeAspect="1"/>
          </p:cNvPicPr>
          <p:nvPr/>
        </p:nvPicPr>
        <p:blipFill rotWithShape="1">
          <a:blip r:embed="rId4"/>
          <a:srcRect t="7338"/>
          <a:stretch/>
        </p:blipFill>
        <p:spPr>
          <a:xfrm>
            <a:off x="248623" y="4789714"/>
            <a:ext cx="4344741" cy="6524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23" y="5978650"/>
            <a:ext cx="5951219" cy="7040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23" name="Grupa 22"/>
          <p:cNvGrpSpPr/>
          <p:nvPr/>
        </p:nvGrpSpPr>
        <p:grpSpPr>
          <a:xfrm>
            <a:off x="100674" y="2256846"/>
            <a:ext cx="8766235" cy="888136"/>
            <a:chOff x="100674" y="2256846"/>
            <a:chExt cx="8766235" cy="888136"/>
          </a:xfrm>
        </p:grpSpPr>
        <p:pic>
          <p:nvPicPr>
            <p:cNvPr id="15" name="Slika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8623" y="2256846"/>
              <a:ext cx="2816354" cy="70408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cxnSp>
          <p:nvCxnSpPr>
            <p:cNvPr id="22" name="Ravni poveznik 21"/>
            <p:cNvCxnSpPr/>
            <p:nvPr/>
          </p:nvCxnSpPr>
          <p:spPr>
            <a:xfrm>
              <a:off x="100674" y="3144982"/>
              <a:ext cx="876623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156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naredba za  ispis podataka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kstniOkvir 8"/>
          <p:cNvSpPr txBox="1"/>
          <p:nvPr/>
        </p:nvSpPr>
        <p:spPr>
          <a:xfrm>
            <a:off x="5569527" y="2125231"/>
            <a:ext cx="3574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– Tekst u zagradi možemo pisati unutar navodnika - "" 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sp>
        <p:nvSpPr>
          <p:cNvPr id="19" name="TekstniOkvir 18"/>
          <p:cNvSpPr txBox="1"/>
          <p:nvPr/>
        </p:nvSpPr>
        <p:spPr>
          <a:xfrm>
            <a:off x="5569527" y="3722417"/>
            <a:ext cx="3574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– ili unutar apostrofa – '' 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248623" y="2112852"/>
            <a:ext cx="4794503" cy="843376"/>
            <a:chOff x="248623" y="1129177"/>
            <a:chExt cx="4794503" cy="843376"/>
          </a:xfrm>
        </p:grpSpPr>
        <p:pic>
          <p:nvPicPr>
            <p:cNvPr id="4" name="Slika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623" y="1268465"/>
              <a:ext cx="4794503" cy="70408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6" name="Elipsa 5"/>
            <p:cNvSpPr/>
            <p:nvPr/>
          </p:nvSpPr>
          <p:spPr>
            <a:xfrm>
              <a:off x="4571543" y="1129177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1" name="Elipsa 20"/>
            <p:cNvSpPr/>
            <p:nvPr/>
          </p:nvSpPr>
          <p:spPr>
            <a:xfrm>
              <a:off x="2146390" y="1129177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7" name="Grupa 6"/>
          <p:cNvGrpSpPr/>
          <p:nvPr/>
        </p:nvGrpSpPr>
        <p:grpSpPr>
          <a:xfrm>
            <a:off x="249071" y="3552942"/>
            <a:ext cx="5016633" cy="873563"/>
            <a:chOff x="249071" y="2569267"/>
            <a:chExt cx="5016633" cy="873563"/>
          </a:xfrm>
        </p:grpSpPr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9071" y="2738742"/>
              <a:ext cx="5016633" cy="70408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20" name="Elipsa 19"/>
            <p:cNvSpPr/>
            <p:nvPr/>
          </p:nvSpPr>
          <p:spPr>
            <a:xfrm>
              <a:off x="4779361" y="2569267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4" name="Elipsa 23"/>
            <p:cNvSpPr/>
            <p:nvPr/>
          </p:nvSpPr>
          <p:spPr>
            <a:xfrm>
              <a:off x="2250978" y="2569267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138792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naredba za  ispis podataka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upa 11"/>
          <p:cNvGrpSpPr/>
          <p:nvPr/>
        </p:nvGrpSpPr>
        <p:grpSpPr>
          <a:xfrm>
            <a:off x="248623" y="1266947"/>
            <a:ext cx="5254904" cy="830997"/>
            <a:chOff x="248623" y="4398074"/>
            <a:chExt cx="5254904" cy="830997"/>
          </a:xfrm>
        </p:grpSpPr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623" y="4524983"/>
              <a:ext cx="5254904" cy="704088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25" name="Elipsa 24"/>
            <p:cNvSpPr/>
            <p:nvPr/>
          </p:nvSpPr>
          <p:spPr>
            <a:xfrm>
              <a:off x="4931761" y="4398074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6" name="Elipsa 25"/>
            <p:cNvSpPr/>
            <p:nvPr/>
          </p:nvSpPr>
          <p:spPr>
            <a:xfrm>
              <a:off x="2341751" y="4398074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14" name="Grupa 13"/>
          <p:cNvGrpSpPr/>
          <p:nvPr/>
        </p:nvGrpSpPr>
        <p:grpSpPr>
          <a:xfrm>
            <a:off x="248623" y="2992710"/>
            <a:ext cx="5272060" cy="837714"/>
            <a:chOff x="248623" y="5549502"/>
            <a:chExt cx="5272060" cy="837714"/>
          </a:xfrm>
        </p:grpSpPr>
        <p:pic>
          <p:nvPicPr>
            <p:cNvPr id="1026" name="Picture 2" descr="C:\Users\Davor\AppData\Local\Temp\SNAGHTML704cf798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23" y="5683128"/>
              <a:ext cx="5272060" cy="704088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Elipsa 26"/>
            <p:cNvSpPr/>
            <p:nvPr/>
          </p:nvSpPr>
          <p:spPr>
            <a:xfrm>
              <a:off x="4973324" y="5549502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8" name="Elipsa 27"/>
            <p:cNvSpPr/>
            <p:nvPr/>
          </p:nvSpPr>
          <p:spPr>
            <a:xfrm>
              <a:off x="2299729" y="5555058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31" name="TekstniOkvir 30"/>
          <p:cNvSpPr txBox="1"/>
          <p:nvPr/>
        </p:nvSpPr>
        <p:spPr>
          <a:xfrm>
            <a:off x="5866069" y="1539388"/>
            <a:ext cx="33114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– Kombinacijom navodnika i apostrofa možemo ispisivati tekst unutar spomenutih znakova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23" y="5293243"/>
            <a:ext cx="5386279" cy="7040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3" name="Zaobljeni pravokutnik 12"/>
          <p:cNvSpPr/>
          <p:nvPr/>
        </p:nvSpPr>
        <p:spPr>
          <a:xfrm>
            <a:off x="2549569" y="5284189"/>
            <a:ext cx="1427019" cy="41149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6" name="Ravni poveznik 15"/>
          <p:cNvCxnSpPr/>
          <p:nvPr/>
        </p:nvCxnSpPr>
        <p:spPr>
          <a:xfrm>
            <a:off x="235520" y="6038896"/>
            <a:ext cx="137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niOkvir 31"/>
          <p:cNvSpPr txBox="1"/>
          <p:nvPr/>
        </p:nvSpPr>
        <p:spPr>
          <a:xfrm>
            <a:off x="5901641" y="5166334"/>
            <a:ext cx="3240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– ili samo "</a:t>
            </a:r>
            <a:r>
              <a:rPr lang="hr-HR" sz="2400" b="1" dirty="0" smtClean="0"/>
              <a:t>naglasiti</a:t>
            </a:r>
            <a:r>
              <a:rPr lang="hr-HR" sz="2400" dirty="0" smtClean="0"/>
              <a:t>" dijelove teksta 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cxnSp>
        <p:nvCxnSpPr>
          <p:cNvPr id="33" name="Ravni poveznik 32"/>
          <p:cNvCxnSpPr/>
          <p:nvPr/>
        </p:nvCxnSpPr>
        <p:spPr>
          <a:xfrm>
            <a:off x="248623" y="4350327"/>
            <a:ext cx="876623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30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naredba za  ispis podataka –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kstniOkvir 17"/>
          <p:cNvSpPr txBox="1"/>
          <p:nvPr/>
        </p:nvSpPr>
        <p:spPr>
          <a:xfrm>
            <a:off x="1680721" y="596473"/>
            <a:ext cx="5902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/>
              <a:t>Print</a:t>
            </a:r>
            <a:r>
              <a:rPr lang="hr-HR" sz="2400" dirty="0" smtClean="0"/>
              <a:t> () -  posebni znakovi 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graphicFrame>
        <p:nvGraphicFramePr>
          <p:cNvPr id="19" name="Tablic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971546"/>
              </p:ext>
            </p:extLst>
          </p:nvPr>
        </p:nvGraphicFramePr>
        <p:xfrm>
          <a:off x="644591" y="1560917"/>
          <a:ext cx="7598864" cy="43586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93664"/>
                <a:gridCol w="3505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Poseban znak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 smtClean="0"/>
                        <a:t>Rezultat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\n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Prelazak u novi red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\t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Tabulator 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\r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Skok u novi red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\f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Nova stranica 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\v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Vertikalni tabulator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19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naredba za  ispis podataka –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kstniOkvir 17"/>
          <p:cNvSpPr txBox="1"/>
          <p:nvPr/>
        </p:nvSpPr>
        <p:spPr>
          <a:xfrm>
            <a:off x="1680721" y="596473"/>
            <a:ext cx="5902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/>
              <a:t>Print</a:t>
            </a:r>
            <a:r>
              <a:rPr lang="hr-HR" sz="2400" dirty="0" smtClean="0"/>
              <a:t> () -  posebni znakovi 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graphicFrame>
        <p:nvGraphicFramePr>
          <p:cNvPr id="19" name="Tablic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92714"/>
              </p:ext>
            </p:extLst>
          </p:nvPr>
        </p:nvGraphicFramePr>
        <p:xfrm>
          <a:off x="644591" y="1096463"/>
          <a:ext cx="7598864" cy="1158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93664"/>
                <a:gridCol w="3505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Poseban znak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 smtClean="0"/>
                        <a:t>Rezultat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\n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Prelazak u novi red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719" y="2920439"/>
            <a:ext cx="4512563" cy="109728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3646" y="4658049"/>
            <a:ext cx="4516708" cy="109728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3397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naredba za  ispis podataka –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kstniOkvir 17"/>
          <p:cNvSpPr txBox="1"/>
          <p:nvPr/>
        </p:nvSpPr>
        <p:spPr>
          <a:xfrm>
            <a:off x="1680721" y="596473"/>
            <a:ext cx="5902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/>
              <a:t>Print</a:t>
            </a:r>
            <a:r>
              <a:rPr lang="hr-HR" sz="2400" dirty="0" smtClean="0"/>
              <a:t> () -  posebni znakovi 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graphicFrame>
        <p:nvGraphicFramePr>
          <p:cNvPr id="19" name="Tablic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262331"/>
              </p:ext>
            </p:extLst>
          </p:nvPr>
        </p:nvGraphicFramePr>
        <p:xfrm>
          <a:off x="644591" y="1096463"/>
          <a:ext cx="7598864" cy="1158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93664"/>
                <a:gridCol w="3505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Poseban znak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 smtClean="0"/>
                        <a:t>Rezultat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\t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Tabulator 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872" y="3241629"/>
            <a:ext cx="5613986" cy="7315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4436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naredba za  ispis podataka –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kstniOkvir 17"/>
          <p:cNvSpPr txBox="1"/>
          <p:nvPr/>
        </p:nvSpPr>
        <p:spPr>
          <a:xfrm>
            <a:off x="1680721" y="596473"/>
            <a:ext cx="5902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/>
              <a:t>Print</a:t>
            </a:r>
            <a:r>
              <a:rPr lang="hr-HR" sz="2400" dirty="0" smtClean="0"/>
              <a:t> () -  spajanje </a:t>
            </a:r>
            <a:r>
              <a:rPr lang="hr-HR" sz="2400" dirty="0" err="1" smtClean="0"/>
              <a:t>stringova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70" y="1978462"/>
            <a:ext cx="5519647" cy="7315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70" y="3357663"/>
            <a:ext cx="6148250" cy="7315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934" y="5300462"/>
            <a:ext cx="8734044" cy="7040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TekstniOkvir 6"/>
          <p:cNvSpPr txBox="1"/>
          <p:nvPr/>
        </p:nvSpPr>
        <p:spPr>
          <a:xfrm>
            <a:off x="222524" y="1287467"/>
            <a:ext cx="2108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Zbrajanje - '+' 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22524" y="4736864"/>
            <a:ext cx="3127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Multipliciranje – '*'</a:t>
            </a:r>
            <a:endParaRPr lang="hr-H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1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naredba za  ispis podataka –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kstniOkvir 17"/>
          <p:cNvSpPr txBox="1"/>
          <p:nvPr/>
        </p:nvSpPr>
        <p:spPr>
          <a:xfrm>
            <a:off x="765686" y="755851"/>
            <a:ext cx="8298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/>
              <a:t>Print</a:t>
            </a:r>
            <a:r>
              <a:rPr lang="hr-HR" sz="2400" dirty="0" smtClean="0"/>
              <a:t> () -  tekst, nepoznanica, matematička operacija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85" y="3206196"/>
            <a:ext cx="2231760" cy="914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986" y="1733207"/>
            <a:ext cx="2886761" cy="7040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5123" y="1733207"/>
            <a:ext cx="2996886" cy="7040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5123" y="3258365"/>
            <a:ext cx="3400228" cy="7040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985" y="4889496"/>
            <a:ext cx="2850702" cy="7040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5122" y="4679184"/>
            <a:ext cx="4100052" cy="914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5537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naredba unos podataka 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kstniOkvir 17"/>
          <p:cNvSpPr txBox="1"/>
          <p:nvPr/>
        </p:nvSpPr>
        <p:spPr>
          <a:xfrm>
            <a:off x="765686" y="755851"/>
            <a:ext cx="8298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/>
              <a:t>Input</a:t>
            </a:r>
            <a:r>
              <a:rPr lang="hr-HR" sz="2400" dirty="0" smtClean="0"/>
              <a:t>() – unos podataka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37" y="2049050"/>
            <a:ext cx="2326142" cy="12801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37" y="4385325"/>
            <a:ext cx="4256924" cy="12801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TekstniOkvir 11"/>
          <p:cNvSpPr txBox="1"/>
          <p:nvPr/>
        </p:nvSpPr>
        <p:spPr>
          <a:xfrm>
            <a:off x="5582925" y="2133663"/>
            <a:ext cx="3367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Upotreba naredbe </a:t>
            </a:r>
            <a:r>
              <a:rPr lang="hr-HR" sz="2400" b="1" dirty="0" smtClean="0">
                <a:solidFill>
                  <a:srgbClr val="7030A0"/>
                </a:solidFill>
              </a:rPr>
              <a:t>Input</a:t>
            </a:r>
            <a:r>
              <a:rPr lang="hr-HR" sz="2400" dirty="0" smtClean="0"/>
              <a:t> </a:t>
            </a:r>
            <a:r>
              <a:rPr lang="hr-HR" sz="2400" b="1" dirty="0" smtClean="0"/>
              <a:t>bez</a:t>
            </a:r>
            <a:r>
              <a:rPr lang="hr-HR" sz="2400" dirty="0" smtClean="0"/>
              <a:t> tekstualne upute</a:t>
            </a:r>
            <a:endParaRPr lang="hr-HR" sz="2400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5664715" y="4609906"/>
            <a:ext cx="3285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Upotreba naredbe </a:t>
            </a:r>
            <a:r>
              <a:rPr lang="hr-HR" sz="2400" b="1" dirty="0" smtClean="0">
                <a:solidFill>
                  <a:srgbClr val="7030A0"/>
                </a:solidFill>
              </a:rPr>
              <a:t>Input</a:t>
            </a:r>
            <a:r>
              <a:rPr lang="hr-HR" sz="2400" dirty="0" smtClean="0"/>
              <a:t> </a:t>
            </a:r>
            <a:r>
              <a:rPr lang="hr-HR" sz="2400" b="1" dirty="0" smtClean="0"/>
              <a:t>sa</a:t>
            </a:r>
            <a:r>
              <a:rPr lang="hr-HR" sz="2400" dirty="0" smtClean="0"/>
              <a:t> tekstualnom uputom</a:t>
            </a:r>
            <a:endParaRPr lang="hr-HR" sz="2400" dirty="0"/>
          </a:p>
        </p:txBody>
      </p:sp>
      <p:cxnSp>
        <p:nvCxnSpPr>
          <p:cNvPr id="16" name="Ravni poveznik 15"/>
          <p:cNvCxnSpPr/>
          <p:nvPr/>
        </p:nvCxnSpPr>
        <p:spPr>
          <a:xfrm>
            <a:off x="183802" y="3906981"/>
            <a:ext cx="876623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41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naredba unos podataka 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kstniOkvir 17"/>
          <p:cNvSpPr txBox="1"/>
          <p:nvPr/>
        </p:nvSpPr>
        <p:spPr>
          <a:xfrm>
            <a:off x="765686" y="755851"/>
            <a:ext cx="8298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/>
              <a:t>Input</a:t>
            </a:r>
            <a:r>
              <a:rPr lang="hr-HR" sz="2400" dirty="0" smtClean="0"/>
              <a:t>() – unos brojeva – cijeli brojevi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5582925" y="2082713"/>
            <a:ext cx="3367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Uočimo što se desilo kod ispisa!</a:t>
            </a:r>
            <a:endParaRPr lang="hr-HR" sz="2400" dirty="0"/>
          </a:p>
        </p:txBody>
      </p:sp>
      <p:cxnSp>
        <p:nvCxnSpPr>
          <p:cNvPr id="16" name="Ravni poveznik 15"/>
          <p:cNvCxnSpPr/>
          <p:nvPr/>
        </p:nvCxnSpPr>
        <p:spPr>
          <a:xfrm>
            <a:off x="183802" y="3906981"/>
            <a:ext cx="876623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43" y="1922168"/>
            <a:ext cx="4541518" cy="12801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02" y="4654696"/>
            <a:ext cx="5506230" cy="12801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3" name="TekstniOkvir 12"/>
          <p:cNvSpPr txBox="1"/>
          <p:nvPr/>
        </p:nvSpPr>
        <p:spPr>
          <a:xfrm>
            <a:off x="6117384" y="4694611"/>
            <a:ext cx="3229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Upisani podatak je </a:t>
            </a:r>
            <a:r>
              <a:rPr lang="hr-HR" sz="2400" b="1" dirty="0" err="1" smtClean="0"/>
              <a:t>string</a:t>
            </a:r>
            <a:r>
              <a:rPr lang="hr-HR" sz="2400" dirty="0" smtClean="0"/>
              <a:t>, naredbom </a:t>
            </a:r>
            <a:r>
              <a:rPr lang="hr-HR" sz="2400" b="1" dirty="0" err="1" smtClean="0">
                <a:solidFill>
                  <a:srgbClr val="7030A0"/>
                </a:solidFill>
              </a:rPr>
              <a:t>int</a:t>
            </a:r>
            <a:r>
              <a:rPr lang="hr-HR" sz="2400" dirty="0" smtClean="0"/>
              <a:t> pretvaramo ga u broj.</a:t>
            </a:r>
            <a:endParaRPr lang="hr-HR" sz="2400" dirty="0"/>
          </a:p>
        </p:txBody>
      </p:sp>
      <p:sp>
        <p:nvSpPr>
          <p:cNvPr id="10" name="TekstniOkvir 9"/>
          <p:cNvSpPr txBox="1"/>
          <p:nvPr/>
        </p:nvSpPr>
        <p:spPr>
          <a:xfrm>
            <a:off x="969354" y="6134782"/>
            <a:ext cx="718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Naredbom </a:t>
            </a:r>
            <a:r>
              <a:rPr lang="hr-HR" sz="2400" b="1" dirty="0" err="1" smtClean="0">
                <a:solidFill>
                  <a:srgbClr val="7030A0"/>
                </a:solidFill>
              </a:rPr>
              <a:t>int</a:t>
            </a:r>
            <a:r>
              <a:rPr lang="hr-HR" sz="2400" b="1" dirty="0" smtClean="0">
                <a:solidFill>
                  <a:srgbClr val="7030A0"/>
                </a:solidFill>
              </a:rPr>
              <a:t> </a:t>
            </a:r>
            <a:r>
              <a:rPr lang="hr-HR" sz="2400" dirty="0" smtClean="0"/>
              <a:t>pretvara upisani </a:t>
            </a:r>
            <a:r>
              <a:rPr lang="hr-HR" sz="2400" b="1" i="1" dirty="0" err="1" smtClean="0"/>
              <a:t>string</a:t>
            </a:r>
            <a:r>
              <a:rPr lang="hr-HR" sz="2400" dirty="0" smtClean="0"/>
              <a:t> u cijeli broj.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9075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>
            <a:grpSpLocks noChangeAspect="1"/>
          </p:cNvGrpSpPr>
          <p:nvPr/>
        </p:nvGrpSpPr>
        <p:grpSpPr>
          <a:xfrm>
            <a:off x="116112" y="0"/>
            <a:ext cx="1547796" cy="463166"/>
            <a:chOff x="703284" y="673973"/>
            <a:chExt cx="9144000" cy="2708910"/>
          </a:xfrm>
        </p:grpSpPr>
        <p:grpSp>
          <p:nvGrpSpPr>
            <p:cNvPr id="9" name="Grupa 8"/>
            <p:cNvGrpSpPr/>
            <p:nvPr/>
          </p:nvGrpSpPr>
          <p:grpSpPr>
            <a:xfrm>
              <a:off x="1107703" y="1749876"/>
              <a:ext cx="1460662" cy="667658"/>
              <a:chOff x="1107703" y="1749876"/>
              <a:chExt cx="1460662" cy="667658"/>
            </a:xfrm>
          </p:grpSpPr>
          <p:sp>
            <p:nvSpPr>
              <p:cNvPr id="11" name="Elipsa 10"/>
              <p:cNvSpPr/>
              <p:nvPr/>
            </p:nvSpPr>
            <p:spPr>
              <a:xfrm>
                <a:off x="1107703" y="1803578"/>
                <a:ext cx="1460662" cy="4001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20700" dist="1257300" dir="4980000" sx="85000" sy="85000" algn="tl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2" name="Zaobljeni pravokutnik 11"/>
              <p:cNvSpPr/>
              <p:nvPr/>
            </p:nvSpPr>
            <p:spPr>
              <a:xfrm>
                <a:off x="1157842" y="1749876"/>
                <a:ext cx="1360383" cy="66765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84" y="673973"/>
              <a:ext cx="9144000" cy="2708910"/>
            </a:xfrm>
            <a:prstGeom prst="rect">
              <a:avLst/>
            </a:prstGeom>
          </p:spPr>
        </p:pic>
      </p:grpSp>
      <p:sp>
        <p:nvSpPr>
          <p:cNvPr id="2" name="Pravokutnik 1"/>
          <p:cNvSpPr/>
          <p:nvPr/>
        </p:nvSpPr>
        <p:spPr>
          <a:xfrm>
            <a:off x="153675" y="1021849"/>
            <a:ext cx="8885394" cy="99392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Preuzimanje, instalacija, sučelje </a:t>
            </a: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programa, osnovne postavke  </a:t>
            </a:r>
            <a:r>
              <a:rPr lang="hr-H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hr-HR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 u interaktivnom sučelju (IDLE</a:t>
            </a:r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2110895" y="463166"/>
            <a:ext cx="4472506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rada radionice -  </a:t>
            </a:r>
            <a:r>
              <a:rPr lang="hr-HR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endParaRPr lang="hr-HR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193055" y="2809529"/>
            <a:ext cx="4572000" cy="138044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r>
              <a:rPr lang="hr-H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5. razred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Naredbe upisa i ispisa podataka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Osnovne matematičke operacije</a:t>
            </a:r>
            <a:endParaRPr lang="hr-H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193055" y="4478082"/>
            <a:ext cx="4572000" cy="177561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r>
              <a:rPr lang="hr-H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6. razred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Naredba grananja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 s decimalnim brojevima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Petlja bez logičkog uvjeta – For</a:t>
            </a:r>
            <a:endParaRPr lang="hr-H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5081667" y="2809529"/>
            <a:ext cx="3867462" cy="138044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r>
              <a:rPr lang="hr-H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7. razred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Petlja s logičkim uvjetom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Koordinatna grafika</a:t>
            </a:r>
            <a:endParaRPr lang="hr-H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Pravokutnik 14"/>
          <p:cNvSpPr/>
          <p:nvPr/>
        </p:nvSpPr>
        <p:spPr>
          <a:xfrm>
            <a:off x="5081667" y="4478082"/>
            <a:ext cx="3867912" cy="217078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r>
              <a:rPr lang="hr-H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8. razred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Funkcije u programu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Jednostavni primjeri rješavani uz pomoć funkcija</a:t>
            </a:r>
            <a:endParaRPr lang="hr-H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Pravokutnik 15"/>
          <p:cNvSpPr/>
          <p:nvPr/>
        </p:nvSpPr>
        <p:spPr>
          <a:xfrm>
            <a:off x="1854951" y="2401243"/>
            <a:ext cx="4984394" cy="48750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 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editoru </a:t>
            </a:r>
            <a:endParaRPr lang="hr-HR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93715" y="2421721"/>
            <a:ext cx="8990325" cy="44362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540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naredba unos podataka 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kstniOkvir 17"/>
          <p:cNvSpPr txBox="1"/>
          <p:nvPr/>
        </p:nvSpPr>
        <p:spPr>
          <a:xfrm>
            <a:off x="765686" y="755851"/>
            <a:ext cx="8298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/>
              <a:t>Input</a:t>
            </a:r>
            <a:r>
              <a:rPr lang="hr-HR" sz="2400" dirty="0" smtClean="0"/>
              <a:t>() – unos </a:t>
            </a:r>
            <a:r>
              <a:rPr lang="hr-HR" sz="2400" u="sng" dirty="0" smtClean="0"/>
              <a:t>decimalnih</a:t>
            </a:r>
            <a:r>
              <a:rPr lang="hr-HR" sz="2400" dirty="0" smtClean="0"/>
              <a:t> brojeva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987361" y="5803743"/>
            <a:ext cx="718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Naredbom </a:t>
            </a:r>
            <a:r>
              <a:rPr lang="hr-HR" sz="2400" b="1" dirty="0" err="1" smtClean="0">
                <a:solidFill>
                  <a:srgbClr val="7030A0"/>
                </a:solidFill>
              </a:rPr>
              <a:t>float</a:t>
            </a:r>
            <a:r>
              <a:rPr lang="hr-HR" sz="2400" b="1" dirty="0" smtClean="0">
                <a:solidFill>
                  <a:srgbClr val="7030A0"/>
                </a:solidFill>
              </a:rPr>
              <a:t> </a:t>
            </a:r>
            <a:r>
              <a:rPr lang="hr-HR" sz="2400" dirty="0" smtClean="0"/>
              <a:t>pretvara upisani </a:t>
            </a:r>
            <a:r>
              <a:rPr lang="hr-HR" sz="2400" b="1" i="1" dirty="0" err="1" smtClean="0"/>
              <a:t>string</a:t>
            </a:r>
            <a:r>
              <a:rPr lang="hr-HR" sz="2400" dirty="0" smtClean="0"/>
              <a:t> u decimalni broj.</a:t>
            </a:r>
            <a:endParaRPr lang="hr-HR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97" y="1845328"/>
            <a:ext cx="7024916" cy="18288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11" name="Ravni poveznik 10"/>
          <p:cNvCxnSpPr/>
          <p:nvPr/>
        </p:nvCxnSpPr>
        <p:spPr>
          <a:xfrm>
            <a:off x="197656" y="4419599"/>
            <a:ext cx="876623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69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34" y="628023"/>
            <a:ext cx="8241115" cy="563423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" name="TekstniOkvir 8"/>
          <p:cNvSpPr txBox="1"/>
          <p:nvPr/>
        </p:nvSpPr>
        <p:spPr>
          <a:xfrm>
            <a:off x="4017818" y="1447974"/>
            <a:ext cx="4513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Pisanje programa započinjemo tako da u </a:t>
            </a:r>
            <a:r>
              <a:rPr lang="hr-HR" sz="2400" dirty="0" err="1" smtClean="0"/>
              <a:t>Shell</a:t>
            </a:r>
            <a:r>
              <a:rPr lang="hr-HR" sz="2400" dirty="0" smtClean="0"/>
              <a:t> prozoru pokrenemo novu datoteku </a:t>
            </a:r>
          </a:p>
          <a:p>
            <a:r>
              <a:rPr lang="hr-HR" sz="2400" b="1" i="1" dirty="0" smtClean="0"/>
              <a:t>File </a:t>
            </a:r>
            <a:r>
              <a:rPr lang="hr-HR" sz="2400" b="1" i="1" dirty="0" smtClean="0">
                <a:sym typeface="Wingdings" panose="05000000000000000000" pitchFamily="2" charset="2"/>
              </a:rPr>
              <a:t> New File </a:t>
            </a:r>
            <a:endParaRPr lang="hr-HR" sz="2400" b="1" i="1" dirty="0"/>
          </a:p>
        </p:txBody>
      </p:sp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izrada programa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Ravni poveznik sa strelicom 6"/>
          <p:cNvCxnSpPr/>
          <p:nvPr/>
        </p:nvCxnSpPr>
        <p:spPr>
          <a:xfrm flipH="1">
            <a:off x="3034146" y="1704109"/>
            <a:ext cx="98367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a 11"/>
          <p:cNvGrpSpPr/>
          <p:nvPr/>
        </p:nvGrpSpPr>
        <p:grpSpPr>
          <a:xfrm>
            <a:off x="2449891" y="1050080"/>
            <a:ext cx="6552381" cy="5409524"/>
            <a:chOff x="2449891" y="1050080"/>
            <a:chExt cx="6552381" cy="5409524"/>
          </a:xfrm>
        </p:grpSpPr>
        <p:pic>
          <p:nvPicPr>
            <p:cNvPr id="8" name="Slika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49891" y="1050080"/>
              <a:ext cx="6552381" cy="54095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kstniOkvir 9"/>
            <p:cNvSpPr txBox="1"/>
            <p:nvPr/>
          </p:nvSpPr>
          <p:spPr>
            <a:xfrm>
              <a:off x="3034146" y="3000029"/>
              <a:ext cx="5497614" cy="830997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hr-HR" sz="2400" dirty="0" smtClean="0"/>
                <a:t>Otvara se prozor </a:t>
              </a:r>
              <a:r>
                <a:rPr lang="hr-HR" sz="2400" b="1" i="1" dirty="0" err="1" smtClean="0"/>
                <a:t>Python</a:t>
              </a:r>
              <a:r>
                <a:rPr lang="hr-HR" sz="2400" dirty="0" smtClean="0"/>
                <a:t> </a:t>
              </a:r>
              <a:r>
                <a:rPr lang="hr-HR" sz="2400" b="1" dirty="0" smtClean="0"/>
                <a:t>editora</a:t>
              </a:r>
              <a:r>
                <a:rPr lang="hr-HR" sz="2400" dirty="0" smtClean="0"/>
                <a:t> gdje započinjemo s pisanjem programskog koda </a:t>
              </a:r>
              <a:endParaRPr lang="hr-H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171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izrada programa – prvi program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56" y="636291"/>
            <a:ext cx="8262945" cy="593076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199" y="1053012"/>
            <a:ext cx="2140427" cy="1426952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6789" y="2896685"/>
            <a:ext cx="3019477" cy="2081977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494" y="498444"/>
            <a:ext cx="7945555" cy="5015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56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838034" y="3941840"/>
            <a:ext cx="63462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r-HR" sz="2800" b="1" spc="300" dirty="0" smtClean="0">
                <a:solidFill>
                  <a:srgbClr val="7030A0"/>
                </a:solidFill>
              </a:rPr>
              <a:t> Kroz plan i program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r-HR" sz="2800" b="1" spc="300" dirty="0" smtClean="0">
                <a:solidFill>
                  <a:srgbClr val="7030A0"/>
                </a:solidFill>
              </a:rPr>
              <a:t>od 5. do 8. razreda</a:t>
            </a:r>
            <a:endParaRPr lang="hr-HR" sz="2800" b="1" spc="300" dirty="0">
              <a:solidFill>
                <a:srgbClr val="7030A0"/>
              </a:solidFill>
            </a:endParaRPr>
          </a:p>
        </p:txBody>
      </p:sp>
      <p:grpSp>
        <p:nvGrpSpPr>
          <p:cNvPr id="8" name="Grupa 7"/>
          <p:cNvGrpSpPr>
            <a:grpSpLocks noChangeAspect="1"/>
          </p:cNvGrpSpPr>
          <p:nvPr/>
        </p:nvGrpSpPr>
        <p:grpSpPr>
          <a:xfrm>
            <a:off x="116112" y="615917"/>
            <a:ext cx="8869680" cy="2654184"/>
            <a:chOff x="703284" y="673973"/>
            <a:chExt cx="9144000" cy="2708910"/>
          </a:xfrm>
        </p:grpSpPr>
        <p:grpSp>
          <p:nvGrpSpPr>
            <p:cNvPr id="7" name="Grupa 6"/>
            <p:cNvGrpSpPr/>
            <p:nvPr/>
          </p:nvGrpSpPr>
          <p:grpSpPr>
            <a:xfrm>
              <a:off x="1107703" y="1749876"/>
              <a:ext cx="1460662" cy="667658"/>
              <a:chOff x="1107703" y="1749876"/>
              <a:chExt cx="1460662" cy="667658"/>
            </a:xfrm>
          </p:grpSpPr>
          <p:sp>
            <p:nvSpPr>
              <p:cNvPr id="3" name="Elipsa 2"/>
              <p:cNvSpPr/>
              <p:nvPr/>
            </p:nvSpPr>
            <p:spPr>
              <a:xfrm>
                <a:off x="1107703" y="1803578"/>
                <a:ext cx="1460662" cy="4001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20700" dist="1257300" dir="4980000" sx="85000" sy="85000" algn="tl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6" name="Zaobljeni pravokutnik 5"/>
              <p:cNvSpPr/>
              <p:nvPr/>
            </p:nvSpPr>
            <p:spPr>
              <a:xfrm>
                <a:off x="1157842" y="1749876"/>
                <a:ext cx="1360383" cy="66765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84" y="673973"/>
              <a:ext cx="9144000" cy="2708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691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chemeClr val="accent6">
                    <a:lumMod val="75000"/>
                  </a:schemeClr>
                </a:solidFill>
              </a:rPr>
              <a:t>~ 5. razred ~</a:t>
            </a:r>
            <a:endParaRPr lang="hr-HR" sz="2400" b="1" spc="3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039432"/>
              </p:ext>
            </p:extLst>
          </p:nvPr>
        </p:nvGraphicFramePr>
        <p:xfrm>
          <a:off x="772731" y="1246909"/>
          <a:ext cx="7469747" cy="43586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023565"/>
                <a:gridCol w="24461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Potrebne naredbe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 smtClean="0"/>
                        <a:t>Znak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Ispis podataka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print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Upis podataka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input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Rad s </a:t>
                      </a: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stringovima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Rad s cijelim brojem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 smtClean="0"/>
                        <a:t>int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Cjelobrojno dijeljenje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Broj =</a:t>
                      </a:r>
                      <a:r>
                        <a:rPr lang="hr-HR" sz="2400" baseline="0" dirty="0" smtClean="0"/>
                        <a:t> 5 // 2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Modul – ostatak prilikom</a:t>
                      </a:r>
                      <a:r>
                        <a:rPr lang="hr-HR" sz="2400" baseline="0" dirty="0" smtClean="0"/>
                        <a:t> dijeljenja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Broj = 7 % 2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5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250017" y="1017331"/>
            <a:ext cx="8643966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srgbClr val="00B0F0"/>
                </a:solidFill>
              </a:rPr>
              <a:t>1.</a:t>
            </a:r>
          </a:p>
          <a:p>
            <a:r>
              <a:rPr lang="hr-HR" sz="2400" dirty="0" smtClean="0">
                <a:solidFill>
                  <a:schemeClr val="accent2">
                    <a:lumMod val="50000"/>
                  </a:schemeClr>
                </a:solidFill>
              </a:rPr>
              <a:t>Napišite program koji učitava dva broja i računa njihov zbroj. </a:t>
            </a:r>
          </a:p>
          <a:p>
            <a:r>
              <a:rPr lang="hr-HR" sz="2400" dirty="0" smtClean="0">
                <a:solidFill>
                  <a:schemeClr val="accent2">
                    <a:lumMod val="50000"/>
                  </a:schemeClr>
                </a:solidFill>
              </a:rPr>
              <a:t>Upiti za pribrojnike su oblika </a:t>
            </a:r>
          </a:p>
          <a:p>
            <a:r>
              <a:rPr lang="hr-HR" sz="24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hr-HR" sz="2400" dirty="0">
                <a:solidFill>
                  <a:schemeClr val="accent2">
                    <a:lumMod val="50000"/>
                  </a:schemeClr>
                </a:solidFill>
              </a:rPr>
              <a:t> " Upiši </a:t>
            </a:r>
            <a:r>
              <a:rPr lang="hr-HR" sz="2400" dirty="0" smtClean="0">
                <a:solidFill>
                  <a:schemeClr val="accent2">
                    <a:lumMod val="50000"/>
                  </a:schemeClr>
                </a:solidFill>
              </a:rPr>
              <a:t>vrijednost prvog broja  A: " </a:t>
            </a:r>
          </a:p>
          <a:p>
            <a:r>
              <a:rPr lang="hr-HR" sz="24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hr-HR" sz="2400" dirty="0">
                <a:solidFill>
                  <a:schemeClr val="accent2">
                    <a:lumMod val="50000"/>
                  </a:schemeClr>
                </a:solidFill>
              </a:rPr>
              <a:t> " Upiši </a:t>
            </a:r>
            <a:r>
              <a:rPr lang="hr-HR" sz="2400" dirty="0" smtClean="0">
                <a:solidFill>
                  <a:schemeClr val="accent2">
                    <a:lumMod val="50000"/>
                  </a:schemeClr>
                </a:solidFill>
              </a:rPr>
              <a:t>vrijednost drugog broja  B: </a:t>
            </a:r>
            <a:r>
              <a:rPr lang="hr-HR" sz="2400" dirty="0">
                <a:solidFill>
                  <a:schemeClr val="accent2">
                    <a:lumMod val="50000"/>
                  </a:schemeClr>
                </a:solidFill>
              </a:rPr>
              <a:t>".</a:t>
            </a:r>
            <a:endParaRPr lang="hr-HR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hr-HR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r-HR" sz="2400" dirty="0" smtClean="0">
                <a:solidFill>
                  <a:schemeClr val="accent2">
                    <a:lumMod val="50000"/>
                  </a:schemeClr>
                </a:solidFill>
              </a:rPr>
              <a:t> Rezultat zbrajanja ispisuje se u obliku:</a:t>
            </a:r>
          </a:p>
          <a:p>
            <a:r>
              <a:rPr lang="hr-HR" sz="2400" dirty="0" smtClean="0">
                <a:solidFill>
                  <a:schemeClr val="accent2">
                    <a:lumMod val="50000"/>
                  </a:schemeClr>
                </a:solidFill>
              </a:rPr>
              <a:t> "Rezultat zbrajanja" &lt;&lt;A&gt;&gt; " i " &lt;&lt;B&gt;&gt; " je:" &lt;&lt;Zbroj&gt;&gt;. </a:t>
            </a:r>
            <a:endParaRPr lang="hr-H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chemeClr val="accent6">
                    <a:lumMod val="75000"/>
                  </a:schemeClr>
                </a:solidFill>
              </a:rPr>
              <a:t>~ 5. razred ~</a:t>
            </a:r>
            <a:endParaRPr lang="hr-HR" sz="2400" b="1" spc="3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r="5632" b="16432"/>
          <a:stretch/>
        </p:blipFill>
        <p:spPr>
          <a:xfrm>
            <a:off x="492077" y="661383"/>
            <a:ext cx="8027809" cy="4912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upa 12"/>
          <p:cNvGrpSpPr/>
          <p:nvPr/>
        </p:nvGrpSpPr>
        <p:grpSpPr>
          <a:xfrm>
            <a:off x="2162629" y="2016193"/>
            <a:ext cx="3479471" cy="369332"/>
            <a:chOff x="2162629" y="2016193"/>
            <a:chExt cx="3479471" cy="369332"/>
          </a:xfrm>
        </p:grpSpPr>
        <p:sp>
          <p:nvSpPr>
            <p:cNvPr id="8" name="TekstniOkvir 7"/>
            <p:cNvSpPr txBox="1"/>
            <p:nvPr/>
          </p:nvSpPr>
          <p:spPr>
            <a:xfrm>
              <a:off x="3501899" y="2016193"/>
              <a:ext cx="2140201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hr-HR" dirty="0" smtClean="0">
                  <a:solidFill>
                    <a:srgbClr val="FF0000"/>
                  </a:solidFill>
                </a:rPr>
                <a:t>Prazan red kod ispisa</a:t>
              </a:r>
              <a:endParaRPr lang="hr-HR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Ravni poveznik sa strelicom 9"/>
            <p:cNvCxnSpPr>
              <a:stCxn id="8" idx="1"/>
            </p:cNvCxnSpPr>
            <p:nvPr/>
          </p:nvCxnSpPr>
          <p:spPr>
            <a:xfrm flipH="1">
              <a:off x="2162629" y="2200859"/>
              <a:ext cx="133927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98" y="1338787"/>
            <a:ext cx="7726434" cy="452315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Zaobljeni pravokutnik 13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- 1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89772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k 10"/>
          <p:cNvSpPr/>
          <p:nvPr/>
        </p:nvSpPr>
        <p:spPr>
          <a:xfrm>
            <a:off x="110837" y="892129"/>
            <a:ext cx="8915875" cy="29392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sz="2400" b="1" dirty="0">
                <a:solidFill>
                  <a:srgbClr val="00B0F0"/>
                </a:solidFill>
              </a:rPr>
              <a:t>2.</a:t>
            </a:r>
          </a:p>
          <a:p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Napišite program koji učitava dva broja i od prvoga (A) oduzima  drugi (B). </a:t>
            </a:r>
          </a:p>
          <a:p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Upisi brojeva su oblika </a:t>
            </a:r>
          </a:p>
          <a:p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 " 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Upiši </a:t>
            </a:r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vrijednost prvog broja  A: 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hr-HR" sz="23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 " 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Upiši </a:t>
            </a:r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vrijednost drugog broja  B: 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hr-HR" sz="23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hr-HR" sz="23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 Rezultat oduzimanja ispisuje se u obliku:</a:t>
            </a:r>
          </a:p>
          <a:p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" 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Rezultat </a:t>
            </a:r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oduzimanja 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&lt;&lt;A&gt;&gt; 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i 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&lt;&lt;B&gt;&gt; 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je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 "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&lt;&lt;Razlika&gt;&gt;.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chemeClr val="accent6">
                    <a:lumMod val="75000"/>
                  </a:schemeClr>
                </a:solidFill>
              </a:rPr>
              <a:t>~ 5. razred ~</a:t>
            </a:r>
            <a:endParaRPr lang="hr-HR" sz="2400" b="1" spc="3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Zaobljeni pravokutnik 13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- 2</a:t>
            </a:r>
            <a:endParaRPr lang="hr-HR"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b="8075"/>
          <a:stretch/>
        </p:blipFill>
        <p:spPr>
          <a:xfrm>
            <a:off x="294865" y="1298422"/>
            <a:ext cx="8547817" cy="3418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Oblačić s crtom 2 19"/>
          <p:cNvSpPr/>
          <p:nvPr/>
        </p:nvSpPr>
        <p:spPr>
          <a:xfrm flipH="1">
            <a:off x="3981671" y="5017096"/>
            <a:ext cx="2171714" cy="139495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0966"/>
              <a:gd name="adj6" fmla="val -6543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Ispis direktnog računanja bez spremanja rezultata u nepoznanicu</a:t>
            </a:r>
            <a:endParaRPr lang="hr-HR" dirty="0">
              <a:solidFill>
                <a:srgbClr val="FF0000"/>
              </a:solidFill>
            </a:endParaRPr>
          </a:p>
        </p:txBody>
      </p:sp>
      <p:grpSp>
        <p:nvGrpSpPr>
          <p:cNvPr id="15" name="Grupa 14"/>
          <p:cNvGrpSpPr/>
          <p:nvPr/>
        </p:nvGrpSpPr>
        <p:grpSpPr>
          <a:xfrm>
            <a:off x="551543" y="1863139"/>
            <a:ext cx="7476590" cy="632085"/>
            <a:chOff x="612650" y="2087269"/>
            <a:chExt cx="7476590" cy="632085"/>
          </a:xfrm>
        </p:grpSpPr>
        <p:sp>
          <p:nvSpPr>
            <p:cNvPr id="16" name="TekstniOkvir 15"/>
            <p:cNvSpPr txBox="1"/>
            <p:nvPr/>
          </p:nvSpPr>
          <p:spPr>
            <a:xfrm>
              <a:off x="3691498" y="2350022"/>
              <a:ext cx="4397742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hr-HR" dirty="0" smtClean="0">
                  <a:solidFill>
                    <a:srgbClr val="FF0000"/>
                  </a:solidFill>
                </a:rPr>
                <a:t>Pisanje komentara započinjemo mrežicom '#'</a:t>
              </a:r>
              <a:endParaRPr lang="hr-HR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Ravni poveznik sa strelicom 16"/>
            <p:cNvCxnSpPr>
              <a:stCxn id="16" idx="1"/>
            </p:cNvCxnSpPr>
            <p:nvPr/>
          </p:nvCxnSpPr>
          <p:spPr>
            <a:xfrm flipH="1" flipV="1">
              <a:off x="612650" y="2087269"/>
              <a:ext cx="3078848" cy="44741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391" y="4717144"/>
            <a:ext cx="4656402" cy="1830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985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utnik 11"/>
          <p:cNvSpPr/>
          <p:nvPr/>
        </p:nvSpPr>
        <p:spPr>
          <a:xfrm>
            <a:off x="110837" y="892129"/>
            <a:ext cx="8915875" cy="1523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srgbClr val="00B0F0"/>
                </a:solidFill>
              </a:rPr>
              <a:t>3.</a:t>
            </a:r>
            <a:endParaRPr lang="hr-HR" sz="2400" b="1" dirty="0">
              <a:solidFill>
                <a:srgbClr val="00B0F0"/>
              </a:solidFill>
            </a:endParaRPr>
          </a:p>
          <a:p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Napišite program koji 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će izračunati koliko bi bilo razrednih odjela 5. razreda od </a:t>
            </a:r>
            <a:r>
              <a:rPr lang="hr-HR" sz="2300" b="1" dirty="0" smtClean="0">
                <a:solidFill>
                  <a:schemeClr val="accent2">
                    <a:lumMod val="50000"/>
                  </a:schemeClr>
                </a:solidFill>
              </a:rPr>
              <a:t>102 učenika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, ako bi svaki odjel imao po </a:t>
            </a:r>
            <a:r>
              <a:rPr lang="hr-HR" sz="2300" b="1" dirty="0" smtClean="0">
                <a:solidFill>
                  <a:schemeClr val="accent2">
                    <a:lumMod val="50000"/>
                  </a:schemeClr>
                </a:solidFill>
              </a:rPr>
              <a:t>24 učenika 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te koliko bi učenika ostalo</a:t>
            </a:r>
            <a:r>
              <a:rPr lang="hr-HR" sz="2300" b="1" dirty="0" smtClean="0">
                <a:solidFill>
                  <a:schemeClr val="accent2">
                    <a:lumMod val="50000"/>
                  </a:schemeClr>
                </a:solidFill>
              </a:rPr>
              <a:t> ne raspoređeno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hr-HR" sz="23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14" name="Zaobljeni pravokutnik 13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- 3</a:t>
            </a:r>
            <a:endParaRPr lang="hr-HR"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6" y="908171"/>
            <a:ext cx="8905493" cy="475488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1681838" y="3673642"/>
            <a:ext cx="3307257" cy="1684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1649754" y="2133600"/>
            <a:ext cx="3932899" cy="5614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31" y="592110"/>
            <a:ext cx="8786418" cy="56322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215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3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chemeClr val="accent6">
                    <a:lumMod val="75000"/>
                  </a:schemeClr>
                </a:solidFill>
              </a:rPr>
              <a:t>~ 5. razred ~</a:t>
            </a:r>
            <a:endParaRPr lang="hr-HR" sz="2400" b="1" spc="3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Zaobljeni pravokutnik 13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Primjeri</a:t>
            </a:r>
            <a:endParaRPr lang="hr-HR" sz="2400" dirty="0"/>
          </a:p>
        </p:txBody>
      </p:sp>
      <p:sp>
        <p:nvSpPr>
          <p:cNvPr id="12" name="Pravokutnik 11"/>
          <p:cNvSpPr/>
          <p:nvPr/>
        </p:nvSpPr>
        <p:spPr>
          <a:xfrm>
            <a:off x="138546" y="1075122"/>
            <a:ext cx="8915875" cy="52475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 startAt="4"/>
            </a:pPr>
            <a:r>
              <a:rPr lang="hr-HR" sz="2000" dirty="0" smtClean="0">
                <a:solidFill>
                  <a:schemeClr val="accent2">
                    <a:lumMod val="50000"/>
                  </a:schemeClr>
                </a:solidFill>
              </a:rPr>
              <a:t>Napiši program koji računa površinu pravokutnika</a:t>
            </a:r>
            <a:r>
              <a:rPr lang="hr-HR" sz="2000" dirty="0" smtClean="0">
                <a:solidFill>
                  <a:srgbClr val="6DFFA5"/>
                </a:solidFill>
              </a:rPr>
              <a:t>.</a:t>
            </a:r>
          </a:p>
          <a:p>
            <a:pPr marL="457200" indent="-457200">
              <a:spcBef>
                <a:spcPts val="600"/>
              </a:spcBef>
              <a:buAutoNum type="arabicPeriod" startAt="4"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Napiši program koji računa opseg pravokutnika.</a:t>
            </a:r>
          </a:p>
          <a:p>
            <a:pPr marL="457200" indent="-457200">
              <a:spcBef>
                <a:spcPts val="600"/>
              </a:spcBef>
              <a:buAutoNum type="arabicPeriod" startAt="4"/>
            </a:pPr>
            <a:r>
              <a:rPr lang="hr-HR" sz="2000" dirty="0" smtClean="0">
                <a:solidFill>
                  <a:schemeClr val="accent2">
                    <a:lumMod val="50000"/>
                  </a:schemeClr>
                </a:solidFill>
              </a:rPr>
              <a:t>Provjeri kolika je rezolucija monitora za  kojim radiš, te napravi program koji će izračunati koliko točkica (</a:t>
            </a:r>
            <a:r>
              <a:rPr lang="hr-HR" sz="2000" dirty="0" err="1" smtClean="0">
                <a:solidFill>
                  <a:schemeClr val="accent2">
                    <a:lumMod val="50000"/>
                  </a:schemeClr>
                </a:solidFill>
              </a:rPr>
              <a:t>piksela</a:t>
            </a:r>
            <a:r>
              <a:rPr lang="hr-HR" sz="2000" dirty="0" smtClean="0">
                <a:solidFill>
                  <a:schemeClr val="accent2">
                    <a:lumMod val="50000"/>
                  </a:schemeClr>
                </a:solidFill>
              </a:rPr>
              <a:t>) ima taj monitor. (</a:t>
            </a:r>
            <a:r>
              <a:rPr lang="hr-HR" sz="2000" i="1" dirty="0" smtClean="0">
                <a:solidFill>
                  <a:schemeClr val="accent2">
                    <a:lumMod val="50000"/>
                  </a:schemeClr>
                </a:solidFill>
              </a:rPr>
              <a:t>Npr.: 1366 x 768</a:t>
            </a:r>
            <a:r>
              <a:rPr lang="hr-HR" sz="20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marL="457200" indent="-457200">
              <a:spcBef>
                <a:spcPts val="600"/>
              </a:spcBef>
              <a:buAutoNum type="arabicPeriod" startAt="4"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Napravi program koji učitava broj sati, te izračunava i ispisuje koliko je to minuta.</a:t>
            </a:r>
          </a:p>
          <a:p>
            <a:pPr marL="457200" indent="-457200">
              <a:spcBef>
                <a:spcPts val="600"/>
              </a:spcBef>
              <a:buAutoNum type="arabicPeriod" startAt="4"/>
            </a:pPr>
            <a:r>
              <a:rPr lang="hr-HR" sz="2000" dirty="0" smtClean="0">
                <a:solidFill>
                  <a:schemeClr val="accent2">
                    <a:lumMod val="50000"/>
                  </a:schemeClr>
                </a:solidFill>
              </a:rPr>
              <a:t>Napravi program koji učitava koliko si rođendana do sada proslavio i računa koliko je dana prošlo od dana tvojeg rođenja do zadnjeg rođendana. Koristi se podatkom da godina ima 365 dana.</a:t>
            </a:r>
          </a:p>
          <a:p>
            <a:pPr marL="457200" indent="-457200">
              <a:spcBef>
                <a:spcPts val="600"/>
              </a:spcBef>
              <a:buAutoNum type="arabicPeriod" startAt="4"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Napravi program koji računa koliko možeš kupiti čokolada, ako imaš 50 Kn, a cijena jedne čokolade je 7.11 Kn, te koliko bi Kn ostalo.</a:t>
            </a:r>
          </a:p>
          <a:p>
            <a:pPr marL="457200" indent="-457200">
              <a:spcBef>
                <a:spcPts val="600"/>
              </a:spcBef>
              <a:buAutoNum type="arabicPeriod" startAt="4"/>
            </a:pPr>
            <a:r>
              <a:rPr lang="hr-HR" sz="2000" dirty="0" smtClean="0">
                <a:solidFill>
                  <a:schemeClr val="accent2">
                    <a:lumMod val="50000"/>
                  </a:schemeClr>
                </a:solidFill>
              </a:rPr>
              <a:t>Napravi program koji učitava podatak koliko imaš Kuna, te računa koliko možeš kupiti čokolada, ako je cijena jedne čokolade X Kn.</a:t>
            </a:r>
          </a:p>
          <a:p>
            <a:pPr marL="457200" indent="-457200">
              <a:spcBef>
                <a:spcPts val="600"/>
              </a:spcBef>
              <a:buAutoNum type="arabicPeriod" startAt="4"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Napravi program koji učitava koliko imaš sati nastave u danu, te računa i ispisuje podatak koliko je to minuta.   </a:t>
            </a:r>
          </a:p>
        </p:txBody>
      </p:sp>
    </p:spTree>
    <p:extLst>
      <p:ext uri="{BB962C8B-B14F-4D97-AF65-F5344CB8AC3E}">
        <p14:creationId xmlns:p14="http://schemas.microsoft.com/office/powerpoint/2010/main" val="316231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FF0000"/>
                </a:solidFill>
              </a:rPr>
              <a:t>~ 6. razred ~</a:t>
            </a:r>
            <a:endParaRPr lang="hr-HR" sz="2400" b="1" spc="3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975665"/>
              </p:ext>
            </p:extLst>
          </p:nvPr>
        </p:nvGraphicFramePr>
        <p:xfrm>
          <a:off x="457200" y="1246909"/>
          <a:ext cx="8299938" cy="5196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642338"/>
                <a:gridCol w="3657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Potrebne naredbe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 smtClean="0"/>
                        <a:t>Znak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Naredba grananja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if</a:t>
                      </a:r>
                      <a:r>
                        <a:rPr lang="hr-HR" sz="2400" dirty="0" smtClean="0"/>
                        <a:t> broj==5: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    </a:t>
                      </a:r>
                      <a:r>
                        <a:rPr lang="hr-HR" sz="2400" dirty="0" smtClean="0">
                          <a:solidFill>
                            <a:srgbClr val="7030A0"/>
                          </a:solidFill>
                        </a:rPr>
                        <a:t>print</a:t>
                      </a:r>
                      <a:r>
                        <a:rPr lang="hr-HR" sz="2400" dirty="0" smtClean="0"/>
                        <a:t> (</a:t>
                      </a:r>
                      <a:r>
                        <a:rPr lang="hr-HR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'Točan upis!'</a:t>
                      </a:r>
                      <a:r>
                        <a:rPr lang="hr-HR" sz="2400" dirty="0" smtClean="0"/>
                        <a:t>)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else</a:t>
                      </a:r>
                      <a:r>
                        <a:rPr lang="hr-HR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    </a:t>
                      </a:r>
                      <a:r>
                        <a:rPr lang="hr-HR" sz="2400" dirty="0" smtClean="0">
                          <a:solidFill>
                            <a:srgbClr val="7030A0"/>
                          </a:solidFill>
                        </a:rPr>
                        <a:t>print</a:t>
                      </a:r>
                      <a:r>
                        <a:rPr lang="hr-HR" sz="2400" dirty="0" smtClean="0"/>
                        <a:t> (</a:t>
                      </a:r>
                      <a:r>
                        <a:rPr lang="hr-HR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'Krivi upis!'</a:t>
                      </a:r>
                      <a:r>
                        <a:rPr lang="hr-HR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hr-H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Cjelobrojno dijeljenje </a:t>
                      </a:r>
                      <a:endParaRPr lang="hr-HR" sz="2400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Broj =</a:t>
                      </a:r>
                      <a:r>
                        <a:rPr lang="hr-HR" sz="24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5 // 2</a:t>
                      </a:r>
                      <a:endParaRPr lang="hr-HR" sz="24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Modul</a:t>
                      </a:r>
                      <a:r>
                        <a:rPr lang="hr-HR" sz="24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- </a:t>
                      </a:r>
                      <a:r>
                        <a:rPr lang="hr-HR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ostatak prilikom dijeljenja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Broj = 7 % 2</a:t>
                      </a:r>
                      <a:endParaRPr lang="hr-HR" sz="2400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Rad s decimalnim brojevima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Broj = </a:t>
                      </a:r>
                      <a:r>
                        <a:rPr lang="hr-HR" sz="2400" dirty="0" err="1" smtClean="0"/>
                        <a:t>float</a:t>
                      </a:r>
                      <a:r>
                        <a:rPr lang="hr-HR" sz="2400" dirty="0" smtClean="0"/>
                        <a:t> (3.45)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Petlja bez logičkog uvjeta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hr-HR" sz="24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hr-HR" sz="240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400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range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(5):</a:t>
                      </a:r>
                    </a:p>
                    <a:p>
                      <a:pPr lvl="2"/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hr-HR" sz="2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print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(i)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83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2163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spc="300" dirty="0" smtClean="0">
                <a:solidFill>
                  <a:srgbClr val="7030A0"/>
                </a:solidFill>
              </a:rPr>
              <a:t> -  Instalacija </a:t>
            </a:r>
            <a:endParaRPr lang="hr-HR" sz="2000" b="1" spc="300" dirty="0">
              <a:solidFill>
                <a:srgbClr val="7030A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89" y="2123058"/>
            <a:ext cx="8595360" cy="2716385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2564718" y="1259462"/>
            <a:ext cx="3893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/>
              <a:t>www.python.org/downloads/</a:t>
            </a:r>
            <a:endParaRPr lang="hr-HR" sz="24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89" y="3657599"/>
            <a:ext cx="7024138" cy="118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3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FF0000"/>
                </a:solidFill>
              </a:rPr>
              <a:t>~ 6. razred ~</a:t>
            </a:r>
            <a:endParaRPr lang="hr-HR" sz="2400" b="1" spc="3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982028"/>
              </p:ext>
            </p:extLst>
          </p:nvPr>
        </p:nvGraphicFramePr>
        <p:xfrm>
          <a:off x="471714" y="1769423"/>
          <a:ext cx="8299938" cy="30175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642338"/>
                <a:gridCol w="3657600"/>
              </a:tblGrid>
              <a:tr h="640080">
                <a:tc>
                  <a:txBody>
                    <a:bodyPr/>
                    <a:lstStyle/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if</a:t>
                      </a:r>
                      <a:r>
                        <a:rPr lang="hr-HR" sz="2400" dirty="0" smtClean="0"/>
                        <a:t> uvjet: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    </a:t>
                      </a:r>
                      <a:r>
                        <a:rPr lang="hr-HR" sz="24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hr-HR" sz="2400" b="1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blok_naredbi</a:t>
                      </a:r>
                      <a:endParaRPr lang="hr-HR" sz="24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elif</a:t>
                      </a:r>
                      <a:r>
                        <a:rPr lang="hr-HR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hr-HR" sz="2400" dirty="0" smtClean="0"/>
                        <a:t>uvjet:</a:t>
                      </a:r>
                      <a:endParaRPr lang="hr-HR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           </a:t>
                      </a:r>
                      <a:r>
                        <a:rPr lang="hr-HR" sz="24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400" b="1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blok_naredbi</a:t>
                      </a:r>
                      <a:endParaRPr lang="hr-HR" sz="24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1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Else</a:t>
                      </a:r>
                      <a:r>
                        <a:rPr lang="hr-H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>
                          <a:solidFill>
                            <a:srgbClr val="7030A0"/>
                          </a:solidFill>
                        </a:rPr>
                        <a:t>           </a:t>
                      </a:r>
                      <a:r>
                        <a:rPr lang="hr-HR" sz="24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400" b="1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blok_naredbi</a:t>
                      </a:r>
                      <a:endParaRPr lang="hr-HR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Moramo paziti na strukturno pisanje.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hr-H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2" name="Pravokutnik 1"/>
          <p:cNvSpPr/>
          <p:nvPr/>
        </p:nvSpPr>
        <p:spPr>
          <a:xfrm>
            <a:off x="3033493" y="531075"/>
            <a:ext cx="3642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hr-HR" sz="3200" dirty="0" err="1" smtClean="0"/>
              <a:t>if</a:t>
            </a:r>
            <a:r>
              <a:rPr lang="hr-HR" sz="3200" dirty="0" smtClean="0"/>
              <a:t> - naredba </a:t>
            </a:r>
            <a:r>
              <a:rPr lang="hr-HR" sz="3200" dirty="0"/>
              <a:t>grananja</a:t>
            </a:r>
          </a:p>
        </p:txBody>
      </p:sp>
    </p:spTree>
    <p:extLst>
      <p:ext uri="{BB962C8B-B14F-4D97-AF65-F5344CB8AC3E}">
        <p14:creationId xmlns:p14="http://schemas.microsoft.com/office/powerpoint/2010/main" val="279071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FF0000"/>
                </a:solidFill>
              </a:rPr>
              <a:t>~ 6. razred ~</a:t>
            </a:r>
            <a:endParaRPr lang="hr-HR" sz="2400" b="1" spc="3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959999"/>
              </p:ext>
            </p:extLst>
          </p:nvPr>
        </p:nvGraphicFramePr>
        <p:xfrm>
          <a:off x="471714" y="1334000"/>
          <a:ext cx="8299938" cy="4968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360057"/>
                <a:gridCol w="4939881"/>
              </a:tblGrid>
              <a:tr h="640080">
                <a:tc>
                  <a:txBody>
                    <a:bodyPr/>
                    <a:lstStyle/>
                    <a:p>
                      <a:pPr marL="182880" lvl="2" algn="l">
                        <a:spcAft>
                          <a:spcPts val="600"/>
                        </a:spcAft>
                      </a:pPr>
                      <a:r>
                        <a:rPr lang="hr-HR" sz="24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hr-HR" sz="240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400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range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 n ):</a:t>
                      </a:r>
                    </a:p>
                    <a:p>
                      <a:pPr marL="182880" lvl="2" algn="l">
                        <a:spcAft>
                          <a:spcPts val="600"/>
                        </a:spcAft>
                      </a:pPr>
                      <a:r>
                        <a:rPr lang="hr-HR" sz="24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lang="hr-HR" sz="2400" b="1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blok_naredbi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Ako nije posebno zadana početna</a:t>
                      </a:r>
                      <a:r>
                        <a:rPr lang="hr-HR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vrijednost k</a:t>
                      </a:r>
                      <a:r>
                        <a:rPr lang="hr-HR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ontrolna nepoznanica uvijek se kreće od </a:t>
                      </a:r>
                      <a:r>
                        <a:rPr lang="hr-H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nule</a:t>
                      </a:r>
                      <a:r>
                        <a:rPr lang="hr-HR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ide do </a:t>
                      </a:r>
                      <a:r>
                        <a:rPr lang="hr-HR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hr-HR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hr-HR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hr-HR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nije sastavni dio niza. </a:t>
                      </a:r>
                    </a:p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Ako je </a:t>
                      </a:r>
                      <a:r>
                        <a:rPr lang="hr-HR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 = 5 </a:t>
                      </a:r>
                      <a:r>
                        <a:rPr lang="hr-HR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0, 1, 2, 3, 4</a:t>
                      </a:r>
                      <a:r>
                        <a:rPr lang="hr-HR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hr-H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182880" lvl="2" algn="l">
                        <a:spcAft>
                          <a:spcPts val="600"/>
                        </a:spcAft>
                      </a:pPr>
                      <a:r>
                        <a:rPr lang="hr-HR" sz="2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hr-H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hr-HR" sz="2400" b="1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hr-H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400" b="1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range</a:t>
                      </a:r>
                      <a:r>
                        <a:rPr lang="hr-H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 a, n ):</a:t>
                      </a:r>
                    </a:p>
                    <a:p>
                      <a:pPr marL="182880" lvl="2" algn="l">
                        <a:spcAft>
                          <a:spcPts val="600"/>
                        </a:spcAft>
                      </a:pPr>
                      <a:r>
                        <a:rPr lang="hr-HR" sz="24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lang="hr-HR" sz="2400" b="1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blok_naredbi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Možemo zadati početnu vrijednost</a:t>
                      </a:r>
                      <a:r>
                        <a:rPr lang="hr-HR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hr-HR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kontrolne nepoznanice. Ako je</a:t>
                      </a:r>
                      <a:r>
                        <a:rPr lang="hr-HR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= 5, n = 10</a:t>
                      </a:r>
                    </a:p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5, 6, 7, 8, 9</a:t>
                      </a:r>
                      <a:r>
                        <a:rPr lang="hr-HR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hr-HR" sz="24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182880" lvl="2" algn="l">
                        <a:spcAft>
                          <a:spcPts val="600"/>
                        </a:spcAft>
                      </a:pPr>
                      <a:r>
                        <a:rPr lang="hr-HR" sz="2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hr-H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hr-HR" sz="2400" b="1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hr-H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400" b="1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range</a:t>
                      </a:r>
                      <a:r>
                        <a:rPr lang="hr-H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 a, b, k ):</a:t>
                      </a:r>
                    </a:p>
                    <a:p>
                      <a:pPr marL="182880" lvl="2" algn="l">
                        <a:spcAft>
                          <a:spcPts val="600"/>
                        </a:spcAft>
                      </a:pPr>
                      <a:r>
                        <a:rPr lang="hr-HR" sz="24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lang="hr-HR" sz="2400" b="1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blok_naredbi</a:t>
                      </a:r>
                      <a:endParaRPr lang="hr-HR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2880" lvl="2" algn="l">
                        <a:spcAft>
                          <a:spcPts val="600"/>
                        </a:spcAft>
                      </a:pP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Možemo zadati korak kretanja kroz petlju </a:t>
                      </a:r>
                      <a:r>
                        <a:rPr lang="hr-H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hr-HR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Ako</a:t>
                      </a:r>
                      <a:r>
                        <a:rPr lang="hr-HR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petlja ide </a:t>
                      </a:r>
                      <a:r>
                        <a:rPr lang="hr-HR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'</a:t>
                      </a:r>
                      <a:r>
                        <a:rPr lang="hr-HR" sz="24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unantrag</a:t>
                      </a:r>
                      <a:r>
                        <a:rPr lang="hr-HR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' onda je </a:t>
                      </a:r>
                      <a:r>
                        <a:rPr lang="hr-HR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 negativan broj</a:t>
                      </a:r>
                      <a:endParaRPr lang="hr-HR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2" name="Pravokutnik 1"/>
          <p:cNvSpPr/>
          <p:nvPr/>
        </p:nvSpPr>
        <p:spPr>
          <a:xfrm>
            <a:off x="3033493" y="531075"/>
            <a:ext cx="4374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hr-HR" sz="3200" dirty="0" smtClean="0"/>
              <a:t>for - naredba ponavljanja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57487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FF0000"/>
                </a:solidFill>
              </a:rPr>
              <a:t>~ 6. razred ~</a:t>
            </a:r>
          </a:p>
          <a:p>
            <a:pPr algn="ctr"/>
            <a:r>
              <a:rPr lang="hr-HR" sz="2400" b="1" spc="300" dirty="0" err="1" smtClean="0">
                <a:solidFill>
                  <a:srgbClr val="FF0000"/>
                </a:solidFill>
              </a:rPr>
              <a:t>If</a:t>
            </a:r>
            <a:endParaRPr lang="hr-HR" sz="2400" b="1" spc="300" dirty="0">
              <a:solidFill>
                <a:srgbClr val="FF0000"/>
              </a:solidFill>
            </a:endParaRPr>
          </a:p>
        </p:txBody>
      </p:sp>
      <p:sp>
        <p:nvSpPr>
          <p:cNvPr id="7" name="Zaobljeni pravokutnik 6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- 1</a:t>
            </a:r>
            <a:endParaRPr lang="hr-HR"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90" y="3055819"/>
            <a:ext cx="8436757" cy="2488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niOkvir 5"/>
          <p:cNvSpPr txBox="1"/>
          <p:nvPr/>
        </p:nvSpPr>
        <p:spPr>
          <a:xfrm>
            <a:off x="138547" y="1024561"/>
            <a:ext cx="8744196" cy="15696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Primjer provjere upisa traženog podatka.</a:t>
            </a:r>
          </a:p>
          <a:p>
            <a:endParaRPr lang="hr-HR" sz="2400" dirty="0" smtClean="0"/>
          </a:p>
          <a:p>
            <a:r>
              <a:rPr lang="hr-HR" sz="2400" dirty="0" smtClean="0"/>
              <a:t>Napravi program koji će od korisnika tražiti upis broja 5 i provjeriti da li je upisan traženi broj. 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88773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FF0000"/>
                </a:solidFill>
              </a:rPr>
              <a:t>~ 6. razred ~</a:t>
            </a:r>
          </a:p>
          <a:p>
            <a:pPr algn="ctr"/>
            <a:r>
              <a:rPr lang="hr-HR" sz="2400" b="1" spc="300" dirty="0" err="1" smtClean="0">
                <a:solidFill>
                  <a:srgbClr val="FF0000"/>
                </a:solidFill>
              </a:rPr>
              <a:t>If</a:t>
            </a:r>
            <a:endParaRPr lang="hr-HR" sz="2400" b="1" spc="300" dirty="0">
              <a:solidFill>
                <a:srgbClr val="FF0000"/>
              </a:solidFill>
            </a:endParaRPr>
          </a:p>
        </p:txBody>
      </p:sp>
      <p:sp>
        <p:nvSpPr>
          <p:cNvPr id="7" name="Zaobljeni pravokutnik 6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- 2</a:t>
            </a:r>
            <a:endParaRPr lang="hr-HR"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b="8021"/>
          <a:stretch/>
        </p:blipFill>
        <p:spPr>
          <a:xfrm>
            <a:off x="701612" y="1098198"/>
            <a:ext cx="7687645" cy="4765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994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FF0000"/>
                </a:solidFill>
              </a:rPr>
              <a:t>~ 6. razred ~</a:t>
            </a:r>
            <a:endParaRPr lang="hr-HR" sz="2400" b="1" spc="300" dirty="0">
              <a:solidFill>
                <a:srgbClr val="FF0000"/>
              </a:solidFill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- 3</a:t>
            </a:r>
            <a:endParaRPr lang="hr-HR" sz="24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62" y="1289504"/>
            <a:ext cx="7975104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473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FF0000"/>
                </a:solidFill>
              </a:rPr>
              <a:t>~ 6. razred ~</a:t>
            </a:r>
            <a:endParaRPr lang="hr-HR" sz="2400" b="1" spc="300" dirty="0">
              <a:solidFill>
                <a:srgbClr val="FF0000"/>
              </a:solidFill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- 4</a:t>
            </a:r>
            <a:endParaRPr lang="hr-HR"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51" y="1109423"/>
            <a:ext cx="7673898" cy="4435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989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FF0000"/>
                </a:solidFill>
              </a:rPr>
              <a:t>~ 6. razred ~</a:t>
            </a:r>
            <a:endParaRPr lang="hr-HR" sz="2400" b="1" spc="300" dirty="0">
              <a:solidFill>
                <a:srgbClr val="FF0000"/>
              </a:solidFill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- 5</a:t>
            </a:r>
            <a:endParaRPr lang="hr-HR"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03" y="1190170"/>
            <a:ext cx="7776115" cy="4136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846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FF0000"/>
                </a:solidFill>
              </a:rPr>
              <a:t>~ 6. razred ~</a:t>
            </a:r>
            <a:endParaRPr lang="hr-HR" sz="2400" b="1" spc="300" dirty="0">
              <a:solidFill>
                <a:srgbClr val="FF0000"/>
              </a:solidFill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- 6</a:t>
            </a:r>
            <a:endParaRPr lang="hr-HR" sz="2400" dirty="0"/>
          </a:p>
        </p:txBody>
      </p:sp>
      <p:sp>
        <p:nvSpPr>
          <p:cNvPr id="7" name="Pravokutnik 6"/>
          <p:cNvSpPr/>
          <p:nvPr/>
        </p:nvSpPr>
        <p:spPr>
          <a:xfrm>
            <a:off x="138547" y="888542"/>
            <a:ext cx="8819831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hr-HR" sz="2400" dirty="0" smtClean="0">
                <a:solidFill>
                  <a:schemeClr val="tx1"/>
                </a:solidFill>
              </a:rPr>
              <a:t>Napiši program koji će učitava veličine stranica četverokuta. Program uspoređuje vrijednosti stranica i </a:t>
            </a:r>
            <a:r>
              <a:rPr lang="hr-HR" sz="2400" dirty="0">
                <a:solidFill>
                  <a:schemeClr val="tx1"/>
                </a:solidFill>
              </a:rPr>
              <a:t> </a:t>
            </a:r>
            <a:r>
              <a:rPr lang="hr-HR" sz="2400" dirty="0" smtClean="0">
                <a:solidFill>
                  <a:schemeClr val="tx1"/>
                </a:solidFill>
              </a:rPr>
              <a:t>ispisuje da li se radi o kvadratu ili o pravokutniku.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99" y="888542"/>
            <a:ext cx="8583001" cy="5235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214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FF0000"/>
                </a:solidFill>
              </a:rPr>
              <a:t>~ 6. razred ~</a:t>
            </a:r>
            <a:endParaRPr lang="hr-HR" sz="2400" b="1" spc="300" dirty="0">
              <a:solidFill>
                <a:srgbClr val="FF0000"/>
              </a:solidFill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- 7</a:t>
            </a:r>
            <a:endParaRPr lang="hr-HR" sz="2400" dirty="0"/>
          </a:p>
        </p:txBody>
      </p:sp>
      <p:sp>
        <p:nvSpPr>
          <p:cNvPr id="7" name="Pravokutnik 6"/>
          <p:cNvSpPr/>
          <p:nvPr/>
        </p:nvSpPr>
        <p:spPr>
          <a:xfrm>
            <a:off x="237138" y="1197635"/>
            <a:ext cx="8643966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hr-HR" sz="2400" dirty="0" smtClean="0">
                <a:solidFill>
                  <a:schemeClr val="tx1"/>
                </a:solidFill>
              </a:rPr>
              <a:t>Napiši program  koji  učitava dva broja (A, B), te uvijek oduzima od većeg broja manji.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85" y="1107481"/>
            <a:ext cx="8299412" cy="4919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352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FF0000"/>
                </a:solidFill>
              </a:rPr>
              <a:t>~ 6. razred ~</a:t>
            </a:r>
            <a:endParaRPr lang="hr-HR" sz="2400" b="1" spc="300" dirty="0">
              <a:solidFill>
                <a:srgbClr val="FF0000"/>
              </a:solidFill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- 8</a:t>
            </a:r>
            <a:endParaRPr lang="hr-HR" sz="2400" dirty="0"/>
          </a:p>
        </p:txBody>
      </p:sp>
      <p:sp>
        <p:nvSpPr>
          <p:cNvPr id="7" name="Pravokutnik 6"/>
          <p:cNvSpPr/>
          <p:nvPr/>
        </p:nvSpPr>
        <p:spPr>
          <a:xfrm>
            <a:off x="237138" y="1197635"/>
            <a:ext cx="8643966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hr-HR" sz="2400" dirty="0" smtClean="0">
                <a:solidFill>
                  <a:srgbClr val="00B0F0"/>
                </a:solidFill>
              </a:rPr>
              <a:t>Napiši program koji će od učitana dva broja prepoznati koji je veći i za koliko.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t="34888" b="1"/>
          <a:stretch/>
        </p:blipFill>
        <p:spPr>
          <a:xfrm>
            <a:off x="442072" y="2409372"/>
            <a:ext cx="8234098" cy="3384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58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2163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spc="300" dirty="0" smtClean="0">
                <a:solidFill>
                  <a:srgbClr val="7030A0"/>
                </a:solidFill>
              </a:rPr>
              <a:t> -  Pokretanje  </a:t>
            </a:r>
            <a:endParaRPr lang="hr-HR" sz="2000" b="1" spc="300" dirty="0">
              <a:solidFill>
                <a:srgbClr val="7030A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niOkvir 3"/>
          <p:cNvSpPr txBox="1"/>
          <p:nvPr/>
        </p:nvSpPr>
        <p:spPr>
          <a:xfrm>
            <a:off x="100674" y="910253"/>
            <a:ext cx="89375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100" dirty="0" smtClean="0">
                <a:solidFill>
                  <a:srgbClr val="FF0000"/>
                </a:solidFill>
              </a:rPr>
              <a:t>Start </a:t>
            </a:r>
            <a:r>
              <a:rPr lang="hr-HR" sz="21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hr-HR" sz="2100" i="1" dirty="0" smtClean="0">
                <a:solidFill>
                  <a:schemeClr val="bg2">
                    <a:lumMod val="50000"/>
                  </a:schemeClr>
                </a:solidFill>
              </a:rPr>
              <a:t>Start</a:t>
            </a:r>
            <a:r>
              <a:rPr lang="hr-HR" sz="2100" dirty="0" smtClean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hr-HR" sz="21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Svi programi </a:t>
            </a:r>
            <a:r>
              <a:rPr lang="hr-HR" sz="21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hr-HR" sz="2100" i="1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All </a:t>
            </a:r>
            <a:r>
              <a:rPr lang="hr-HR" sz="2100" i="1" dirty="0" err="1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Programs</a:t>
            </a:r>
            <a:r>
              <a:rPr lang="hr-HR" sz="21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) </a:t>
            </a:r>
            <a:r>
              <a:rPr lang="hr-HR" sz="21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hr-HR" sz="21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Python</a:t>
            </a:r>
            <a:r>
              <a:rPr lang="hr-HR" sz="21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3.4.3  IDLE </a:t>
            </a:r>
            <a:r>
              <a:rPr lang="hr-HR" sz="21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hr-HR" sz="2100" dirty="0" err="1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Python</a:t>
            </a:r>
            <a:r>
              <a:rPr lang="hr-HR" sz="21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 GUI)</a:t>
            </a:r>
            <a:endParaRPr lang="hr-HR" sz="2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009" y="2158018"/>
            <a:ext cx="6982901" cy="4300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niOkvir 5"/>
          <p:cNvSpPr txBox="1"/>
          <p:nvPr/>
        </p:nvSpPr>
        <p:spPr>
          <a:xfrm>
            <a:off x="1494419" y="4046466"/>
            <a:ext cx="6150080" cy="523220"/>
          </a:xfrm>
          <a:prstGeom prst="rect">
            <a:avLst/>
          </a:prstGeom>
          <a:solidFill>
            <a:schemeClr val="accent4">
              <a:lumMod val="60000"/>
              <a:lumOff val="40000"/>
              <a:alpha val="5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err="1" smtClean="0"/>
              <a:t>Python</a:t>
            </a:r>
            <a:r>
              <a:rPr lang="hr-HR" sz="2400" b="1" dirty="0" smtClean="0"/>
              <a:t> 3.4.3 </a:t>
            </a:r>
            <a:r>
              <a:rPr lang="hr-HR" sz="2400" b="1" dirty="0" err="1" smtClean="0"/>
              <a:t>Shell</a:t>
            </a:r>
            <a:r>
              <a:rPr lang="hr-HR" sz="2400" b="1" dirty="0" smtClean="0"/>
              <a:t> </a:t>
            </a:r>
            <a:r>
              <a:rPr lang="hr-HR" sz="2400" dirty="0" smtClean="0"/>
              <a:t>– </a:t>
            </a:r>
            <a:r>
              <a:rPr lang="hr-HR" sz="2800" dirty="0" smtClean="0">
                <a:solidFill>
                  <a:srgbClr val="002060"/>
                </a:solidFill>
              </a:rPr>
              <a:t>interaktivno sučelje </a:t>
            </a:r>
            <a:endParaRPr lang="hr-HR" sz="2400" dirty="0">
              <a:solidFill>
                <a:srgbClr val="002060"/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2039120" y="1589252"/>
            <a:ext cx="5060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 smtClean="0">
                <a:solidFill>
                  <a:srgbClr val="002060"/>
                </a:solidFill>
              </a:rPr>
              <a:t>IDLE </a:t>
            </a:r>
            <a:r>
              <a:rPr lang="hr-HR" sz="1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  <a:r>
              <a:rPr lang="hr-HR" sz="2000" dirty="0" smtClean="0">
                <a:solidFill>
                  <a:srgbClr val="002060"/>
                </a:solidFill>
              </a:rPr>
              <a:t> </a:t>
            </a:r>
            <a:r>
              <a:rPr lang="hr-HR" sz="2000" dirty="0">
                <a:solidFill>
                  <a:srgbClr val="002060"/>
                </a:solidFill>
              </a:rPr>
              <a:t>(</a:t>
            </a:r>
            <a:r>
              <a:rPr lang="hr-HR" sz="2000" b="1" dirty="0" err="1">
                <a:solidFill>
                  <a:srgbClr val="002060"/>
                </a:solidFill>
              </a:rPr>
              <a:t>I</a:t>
            </a:r>
            <a:r>
              <a:rPr lang="hr-HR" sz="2000" dirty="0" err="1">
                <a:solidFill>
                  <a:srgbClr val="002060"/>
                </a:solidFill>
              </a:rPr>
              <a:t>ntegrated</a:t>
            </a:r>
            <a:r>
              <a:rPr lang="hr-HR" sz="2000" dirty="0">
                <a:solidFill>
                  <a:srgbClr val="002060"/>
                </a:solidFill>
              </a:rPr>
              <a:t> </a:t>
            </a:r>
            <a:r>
              <a:rPr lang="hr-HR" sz="2000" b="1" dirty="0" err="1">
                <a:solidFill>
                  <a:srgbClr val="002060"/>
                </a:solidFill>
              </a:rPr>
              <a:t>D</a:t>
            </a:r>
            <a:r>
              <a:rPr lang="hr-HR" sz="2000" dirty="0" err="1">
                <a:solidFill>
                  <a:srgbClr val="002060"/>
                </a:solidFill>
              </a:rPr>
              <a:t>eve</a:t>
            </a:r>
            <a:r>
              <a:rPr lang="hr-HR" sz="2000" b="1" dirty="0" err="1">
                <a:solidFill>
                  <a:srgbClr val="002060"/>
                </a:solidFill>
              </a:rPr>
              <a:t>L</a:t>
            </a:r>
            <a:r>
              <a:rPr lang="hr-HR" sz="2000" dirty="0" err="1">
                <a:solidFill>
                  <a:srgbClr val="002060"/>
                </a:solidFill>
              </a:rPr>
              <a:t>opment</a:t>
            </a:r>
            <a:r>
              <a:rPr lang="hr-HR" sz="2000" dirty="0">
                <a:solidFill>
                  <a:srgbClr val="002060"/>
                </a:solidFill>
              </a:rPr>
              <a:t> </a:t>
            </a:r>
            <a:r>
              <a:rPr lang="hr-HR" sz="2000" b="1" dirty="0" err="1">
                <a:solidFill>
                  <a:srgbClr val="002060"/>
                </a:solidFill>
              </a:rPr>
              <a:t>E</a:t>
            </a:r>
            <a:r>
              <a:rPr lang="hr-HR" sz="2000" dirty="0" err="1">
                <a:solidFill>
                  <a:srgbClr val="002060"/>
                </a:solidFill>
              </a:rPr>
              <a:t>nviroment</a:t>
            </a:r>
            <a:r>
              <a:rPr lang="hr-HR" sz="2000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871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FF0000"/>
                </a:solidFill>
              </a:rPr>
              <a:t>~ 6. razred ~</a:t>
            </a:r>
            <a:endParaRPr lang="hr-HR" sz="2400" b="1" spc="300" dirty="0">
              <a:solidFill>
                <a:srgbClr val="FF0000"/>
              </a:solidFill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- 9</a:t>
            </a:r>
            <a:endParaRPr lang="hr-HR" sz="2400" dirty="0"/>
          </a:p>
        </p:txBody>
      </p:sp>
      <p:sp>
        <p:nvSpPr>
          <p:cNvPr id="7" name="Pravokutnik 6"/>
          <p:cNvSpPr/>
          <p:nvPr/>
        </p:nvSpPr>
        <p:spPr>
          <a:xfrm>
            <a:off x="237138" y="1197635"/>
            <a:ext cx="8643966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9"/>
            </a:pPr>
            <a:r>
              <a:rPr lang="hr-HR" sz="2400" dirty="0" smtClean="0">
                <a:solidFill>
                  <a:schemeClr val="tx1"/>
                </a:solidFill>
              </a:rPr>
              <a:t>Napiši program koji će ispisati sve neparne brojeve u intervalu od 1 – 30. Ispiši brojeve u jednom redu razdvojene zarezom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t="63862" r="11910"/>
          <a:stretch/>
        </p:blipFill>
        <p:spPr>
          <a:xfrm>
            <a:off x="804262" y="2634158"/>
            <a:ext cx="7573430" cy="1574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07" y="5186752"/>
            <a:ext cx="8686800" cy="862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329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FF0000"/>
                </a:solidFill>
              </a:rPr>
              <a:t>~ 6. razred ~</a:t>
            </a:r>
            <a:endParaRPr lang="hr-HR" sz="2400" b="1" spc="300" dirty="0">
              <a:solidFill>
                <a:srgbClr val="FF0000"/>
              </a:solidFill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- 10</a:t>
            </a:r>
            <a:endParaRPr lang="hr-HR" sz="2400" dirty="0"/>
          </a:p>
        </p:txBody>
      </p:sp>
      <p:sp>
        <p:nvSpPr>
          <p:cNvPr id="7" name="Pravokutnik 6"/>
          <p:cNvSpPr/>
          <p:nvPr/>
        </p:nvSpPr>
        <p:spPr>
          <a:xfrm>
            <a:off x="262896" y="914300"/>
            <a:ext cx="8643966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10"/>
            </a:pPr>
            <a:r>
              <a:rPr lang="hr-HR" sz="2400" dirty="0" smtClean="0">
                <a:solidFill>
                  <a:srgbClr val="00B0F0"/>
                </a:solidFill>
              </a:rPr>
              <a:t>Napiši program koji će ispisati sve parne dvoznamenkaste brojeve u intervalu od  42 – 8. Brojevi neka budu ispisani u redu, međusobno razdvojeni zarezom.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/>
          <a:srcRect t="60032" r="37517"/>
          <a:stretch/>
        </p:blipFill>
        <p:spPr>
          <a:xfrm>
            <a:off x="1553780" y="2902856"/>
            <a:ext cx="6062197" cy="149497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81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FF0000"/>
                </a:solidFill>
              </a:rPr>
              <a:t>~ 6. razred ~</a:t>
            </a:r>
            <a:endParaRPr lang="hr-HR" sz="2400" b="1" spc="300" dirty="0">
              <a:solidFill>
                <a:srgbClr val="FF0000"/>
              </a:solidFill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- 11</a:t>
            </a:r>
            <a:endParaRPr lang="hr-HR" sz="2400" dirty="0"/>
          </a:p>
        </p:txBody>
      </p:sp>
      <p:sp>
        <p:nvSpPr>
          <p:cNvPr id="7" name="Pravokutnik 6"/>
          <p:cNvSpPr/>
          <p:nvPr/>
        </p:nvSpPr>
        <p:spPr>
          <a:xfrm>
            <a:off x="237138" y="1035429"/>
            <a:ext cx="8643966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11"/>
            </a:pPr>
            <a:r>
              <a:rPr lang="hr-HR" sz="2400" dirty="0" smtClean="0">
                <a:solidFill>
                  <a:schemeClr val="tx1"/>
                </a:solidFill>
              </a:rPr>
              <a:t>Napravi program koji računa i ispisuje zbroj svih brojeva od 1 – 100. 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l="997" t="33442" r="3622" b="14319"/>
          <a:stretch/>
        </p:blipFill>
        <p:spPr>
          <a:xfrm>
            <a:off x="567869" y="2157538"/>
            <a:ext cx="7982504" cy="2685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926" y="5133793"/>
            <a:ext cx="5592821" cy="1335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632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FF0000"/>
                </a:solidFill>
              </a:rPr>
              <a:t>~ 6. razred ~</a:t>
            </a:r>
            <a:endParaRPr lang="hr-HR" sz="2400" b="1" spc="300" dirty="0">
              <a:solidFill>
                <a:srgbClr val="FF0000"/>
              </a:solidFill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- 12</a:t>
            </a:r>
            <a:endParaRPr lang="hr-HR" sz="2400" dirty="0"/>
          </a:p>
        </p:txBody>
      </p:sp>
      <p:sp>
        <p:nvSpPr>
          <p:cNvPr id="7" name="Pravokutnik 6"/>
          <p:cNvSpPr/>
          <p:nvPr/>
        </p:nvSpPr>
        <p:spPr>
          <a:xfrm>
            <a:off x="237138" y="1197635"/>
            <a:ext cx="864396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12"/>
            </a:pPr>
            <a:r>
              <a:rPr lang="hr-HR" sz="2000" dirty="0" smtClean="0">
                <a:solidFill>
                  <a:schemeClr val="tx1"/>
                </a:solidFill>
              </a:rPr>
              <a:t>Napravi program koji ispisuje brojeve u intervalu od N do M  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t="27928" r="7460" b="25315"/>
          <a:stretch/>
        </p:blipFill>
        <p:spPr>
          <a:xfrm>
            <a:off x="211845" y="2100858"/>
            <a:ext cx="8669259" cy="199216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728" y="4596140"/>
            <a:ext cx="7264356" cy="1623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39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FF0000"/>
                </a:solidFill>
              </a:rPr>
              <a:t>~ 6. razred ~</a:t>
            </a:r>
            <a:endParaRPr lang="hr-HR" sz="2400" b="1" spc="300" dirty="0">
              <a:solidFill>
                <a:srgbClr val="FF0000"/>
              </a:solidFill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- 13</a:t>
            </a:r>
            <a:endParaRPr lang="hr-HR" sz="2400" dirty="0"/>
          </a:p>
        </p:txBody>
      </p:sp>
      <p:sp>
        <p:nvSpPr>
          <p:cNvPr id="7" name="Pravokutnik 6"/>
          <p:cNvSpPr/>
          <p:nvPr/>
        </p:nvSpPr>
        <p:spPr>
          <a:xfrm>
            <a:off x="237138" y="1197635"/>
            <a:ext cx="8643966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13"/>
            </a:pPr>
            <a:r>
              <a:rPr lang="hr-HR" sz="2400" dirty="0" smtClean="0">
                <a:solidFill>
                  <a:srgbClr val="00B0F0"/>
                </a:solidFill>
              </a:rPr>
              <a:t>Napravi program koji u intervalu od 5 – 75 ispisuje sve brojeve djeljive sa 6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l="1235" t="37077" r="43883" b="17103"/>
          <a:stretch/>
        </p:blipFill>
        <p:spPr>
          <a:xfrm>
            <a:off x="537027" y="2634158"/>
            <a:ext cx="4963688" cy="22352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4"/>
          <a:srcRect b="7951"/>
          <a:stretch/>
        </p:blipFill>
        <p:spPr>
          <a:xfrm>
            <a:off x="6874905" y="2275842"/>
            <a:ext cx="1379179" cy="4284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213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FF0000"/>
                </a:solidFill>
              </a:rPr>
              <a:t>~ 6. razred ~</a:t>
            </a:r>
            <a:endParaRPr lang="hr-HR" sz="2400" b="1" spc="300" dirty="0">
              <a:solidFill>
                <a:srgbClr val="FF0000"/>
              </a:solidFill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- 14</a:t>
            </a:r>
            <a:endParaRPr lang="hr-HR" sz="2400" dirty="0"/>
          </a:p>
        </p:txBody>
      </p:sp>
      <p:sp>
        <p:nvSpPr>
          <p:cNvPr id="7" name="Pravokutnik 6"/>
          <p:cNvSpPr/>
          <p:nvPr/>
        </p:nvSpPr>
        <p:spPr>
          <a:xfrm>
            <a:off x="237138" y="1197635"/>
            <a:ext cx="8643966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14"/>
            </a:pPr>
            <a:r>
              <a:rPr lang="hr-HR" sz="2400" dirty="0" smtClean="0">
                <a:solidFill>
                  <a:srgbClr val="00B0F0"/>
                </a:solidFill>
              </a:rPr>
              <a:t>Napravi program koji će prebrojati koliko u intervalu od 1 – 100 ima brojeva djeljivih sa x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/>
          <a:srcRect l="774" t="34129" r="1843" b="15611"/>
          <a:stretch/>
        </p:blipFill>
        <p:spPr>
          <a:xfrm>
            <a:off x="-2" y="2346905"/>
            <a:ext cx="9052560" cy="232868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4"/>
          <a:srcRect b="31970"/>
          <a:stretch/>
        </p:blipFill>
        <p:spPr>
          <a:xfrm>
            <a:off x="910192" y="4962844"/>
            <a:ext cx="6969727" cy="954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062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7. razred ~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205612"/>
              </p:ext>
            </p:extLst>
          </p:nvPr>
        </p:nvGraphicFramePr>
        <p:xfrm>
          <a:off x="326776" y="1689288"/>
          <a:ext cx="8299938" cy="36271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642338"/>
                <a:gridCol w="3657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Potrebne naredbe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smtClean="0"/>
                        <a:t>Sintaksa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 smtClean="0"/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Petlja s logičkim uvjetom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while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uvjet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hr-HR" sz="2400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blok_naredbi</a:t>
                      </a:r>
                      <a:endParaRPr lang="hr-HR" sz="2400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Petlja se izvršava </a:t>
                      </a:r>
                      <a:r>
                        <a:rPr lang="hr-HR" sz="2400" b="1" dirty="0" smtClean="0"/>
                        <a:t>sve dok je uvjet zadovoljen</a:t>
                      </a:r>
                      <a:r>
                        <a:rPr lang="hr-HR" sz="2400" dirty="0" smtClean="0"/>
                        <a:t>. 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broj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=0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while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broj&lt;= 5: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sz="2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print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(broj, end=', ')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broj = broj +1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1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7. razred ~</a:t>
            </a:r>
          </a:p>
          <a:p>
            <a:pPr algn="ctr"/>
            <a:r>
              <a:rPr lang="hr-HR" sz="2400" b="1" spc="300" dirty="0" err="1" smtClean="0">
                <a:solidFill>
                  <a:srgbClr val="0070C0"/>
                </a:solidFill>
              </a:rPr>
              <a:t>while</a:t>
            </a:r>
            <a:r>
              <a:rPr lang="hr-HR" sz="2400" b="1" spc="300" dirty="0" smtClean="0">
                <a:solidFill>
                  <a:srgbClr val="0070C0"/>
                </a:solidFill>
              </a:rPr>
              <a:t> – petlja s logičkim uvjetom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269067" y="1066782"/>
            <a:ext cx="8643966" cy="830997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Napravi program koji će učitavati i zbrajati brojeve sve dok zbroj ne postane veći od 35.</a:t>
            </a:r>
          </a:p>
        </p:txBody>
      </p:sp>
      <p:sp>
        <p:nvSpPr>
          <p:cNvPr id="8" name="Zaobljeni pravokutnik 7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- 1</a:t>
            </a:r>
            <a:endParaRPr lang="hr-HR"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t="38437" r="34231"/>
          <a:stretch/>
        </p:blipFill>
        <p:spPr>
          <a:xfrm>
            <a:off x="87703" y="2069738"/>
            <a:ext cx="5492996" cy="2486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2539" y="4293606"/>
            <a:ext cx="3521883" cy="2329444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719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7. razred ~</a:t>
            </a:r>
          </a:p>
          <a:p>
            <a:pPr algn="ctr"/>
            <a:r>
              <a:rPr lang="hr-HR" sz="2400" b="1" spc="300" dirty="0" err="1" smtClean="0">
                <a:solidFill>
                  <a:srgbClr val="0070C0"/>
                </a:solidFill>
              </a:rPr>
              <a:t>while</a:t>
            </a:r>
            <a:r>
              <a:rPr lang="hr-HR" sz="2400" b="1" spc="300" dirty="0" smtClean="0">
                <a:solidFill>
                  <a:srgbClr val="0070C0"/>
                </a:solidFill>
              </a:rPr>
              <a:t> – petlja s logičkim uvjetom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269067" y="1066782"/>
            <a:ext cx="8643966" cy="1569660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182880" marR="0" lvl="0" indent="-457200" defTabSz="91440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Napravi program koji učitava i zbraja brojeve sve dok za učitani broj ne upišemo negativan broj. Nakon upisa znaka nula program ispisuje rezultat zbrajanja. </a:t>
            </a:r>
            <a:b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lang="hr-HR" sz="2400" kern="0" dirty="0" smtClean="0">
                <a:solidFill>
                  <a:srgbClr val="7030A0"/>
                </a:solidFill>
                <a:latin typeface="Calibri"/>
              </a:rPr>
              <a:t>Negativan broj se "ne dodaje" zbroju. </a:t>
            </a: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- 2</a:t>
            </a:r>
            <a:endParaRPr lang="hr-HR"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l="901" t="48050" r="43708"/>
          <a:stretch/>
        </p:blipFill>
        <p:spPr>
          <a:xfrm>
            <a:off x="138547" y="2806591"/>
            <a:ext cx="4862287" cy="242017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743" y="4083764"/>
            <a:ext cx="3827318" cy="2286000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148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7. razred ~</a:t>
            </a:r>
          </a:p>
          <a:p>
            <a:pPr algn="ctr"/>
            <a:r>
              <a:rPr lang="hr-HR" sz="2400" b="1" spc="300" dirty="0" err="1" smtClean="0">
                <a:solidFill>
                  <a:srgbClr val="0070C0"/>
                </a:solidFill>
              </a:rPr>
              <a:t>while</a:t>
            </a:r>
            <a:r>
              <a:rPr lang="hr-HR" sz="2400" b="1" spc="300" dirty="0" smtClean="0">
                <a:solidFill>
                  <a:srgbClr val="0070C0"/>
                </a:solidFill>
              </a:rPr>
              <a:t> – petlja s logičkim uvjetom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269067" y="1066782"/>
            <a:ext cx="8643966" cy="1569660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Napiši program koji će na početku tražiti unos nekog broja N. Program će tada zbrojiti sve parne brojeve od 1 do tog broja. Upotrijebi naredbe za petlju s logičkim uvjetom. Provjeri ispravnost rezultata iz donje tablice</a:t>
            </a: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- 3</a:t>
            </a:r>
            <a:endParaRPr lang="hr-HR"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l="464" t="42155" r="17646"/>
          <a:stretch/>
        </p:blipFill>
        <p:spPr>
          <a:xfrm>
            <a:off x="138547" y="2704335"/>
            <a:ext cx="7213600" cy="2478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b="51496"/>
          <a:stretch/>
        </p:blipFill>
        <p:spPr bwMode="auto">
          <a:xfrm>
            <a:off x="629540" y="5250873"/>
            <a:ext cx="7758300" cy="129192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5"/>
          <a:srcRect r="1899" b="30492"/>
          <a:stretch/>
        </p:blipFill>
        <p:spPr>
          <a:xfrm>
            <a:off x="2923048" y="5250872"/>
            <a:ext cx="5989985" cy="976913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513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4034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spc="300" dirty="0" smtClean="0">
                <a:solidFill>
                  <a:srgbClr val="7030A0"/>
                </a:solidFill>
              </a:rPr>
              <a:t> -  Podešavanje  sučelja </a:t>
            </a:r>
            <a:endParaRPr lang="hr-HR" sz="2000" b="1" spc="300" dirty="0">
              <a:solidFill>
                <a:srgbClr val="7030A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842" y="1367091"/>
            <a:ext cx="4684217" cy="5265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niOkvir 5"/>
          <p:cNvSpPr txBox="1"/>
          <p:nvPr/>
        </p:nvSpPr>
        <p:spPr>
          <a:xfrm>
            <a:off x="348039" y="3181081"/>
            <a:ext cx="376063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rgbClr val="FF0000"/>
                </a:solidFill>
              </a:rPr>
              <a:t>Podešavanje: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FF0000"/>
                </a:solidFill>
              </a:rPr>
              <a:t>Vrste slova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FF0000"/>
                </a:solidFill>
              </a:rPr>
              <a:t>Veličine slova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FF0000"/>
                </a:solidFill>
              </a:rPr>
              <a:t>Razmak između slova</a:t>
            </a:r>
            <a:endParaRPr lang="hr-HR" sz="2000" dirty="0">
              <a:solidFill>
                <a:srgbClr val="FF0000"/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4" y="886051"/>
            <a:ext cx="3774640" cy="1634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27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7. razred ~</a:t>
            </a:r>
          </a:p>
          <a:p>
            <a:pPr algn="ctr"/>
            <a:r>
              <a:rPr lang="hr-HR" sz="2400" b="1" spc="300" dirty="0" err="1" smtClean="0">
                <a:solidFill>
                  <a:srgbClr val="0070C0"/>
                </a:solidFill>
              </a:rPr>
              <a:t>while</a:t>
            </a:r>
            <a:r>
              <a:rPr lang="hr-HR" sz="2400" b="1" spc="300" dirty="0" smtClean="0">
                <a:solidFill>
                  <a:srgbClr val="0070C0"/>
                </a:solidFill>
              </a:rPr>
              <a:t> – petlja s logičkim uvjetom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- 4</a:t>
            </a:r>
            <a:endParaRPr lang="hr-HR" sz="2400" dirty="0"/>
          </a:p>
        </p:txBody>
      </p:sp>
      <p:sp>
        <p:nvSpPr>
          <p:cNvPr id="9" name="Pravokutnik 8"/>
          <p:cNvSpPr/>
          <p:nvPr/>
        </p:nvSpPr>
        <p:spPr>
          <a:xfrm>
            <a:off x="269067" y="1066782"/>
            <a:ext cx="8643966" cy="461665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Napiši program koji ispisuje sve djelitelje</a:t>
            </a:r>
            <a:r>
              <a:rPr kumimoji="0" lang="hr-HR" sz="24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upisanog broja X</a:t>
            </a: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3"/>
          <a:srcRect l="326" t="34378" r="51088" b="5593"/>
          <a:stretch/>
        </p:blipFill>
        <p:spPr>
          <a:xfrm>
            <a:off x="269067" y="1888298"/>
            <a:ext cx="5161592" cy="224827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4"/>
          <a:srcRect b="21409"/>
          <a:stretch/>
        </p:blipFill>
        <p:spPr>
          <a:xfrm>
            <a:off x="5575222" y="4708736"/>
            <a:ext cx="2960911" cy="1242122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447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7. razred ~</a:t>
            </a:r>
          </a:p>
          <a:p>
            <a:pPr algn="ctr"/>
            <a:r>
              <a:rPr lang="hr-HR" sz="2400" b="1" spc="300" dirty="0" smtClean="0">
                <a:solidFill>
                  <a:srgbClr val="0070C0"/>
                </a:solidFill>
              </a:rPr>
              <a:t>Koordinatna grafika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361950" y="1233699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Grafički prozor u </a:t>
            </a:r>
            <a:r>
              <a:rPr lang="hr-HR" sz="2400" dirty="0" err="1" smtClean="0"/>
              <a:t>Pythonu</a:t>
            </a:r>
            <a:r>
              <a:rPr lang="hr-HR" sz="2400" dirty="0" smtClean="0"/>
              <a:t> velik je 600 x 600 </a:t>
            </a:r>
            <a:r>
              <a:rPr lang="hr-HR" sz="2400" dirty="0" err="1" smtClean="0"/>
              <a:t>px</a:t>
            </a:r>
            <a:r>
              <a:rPr lang="hr-HR" sz="2400" dirty="0" smtClean="0"/>
              <a:t>, možemo ga usporediti sa koordinatnim sustavom  sa središtem u ishodištu</a:t>
            </a:r>
            <a:endParaRPr lang="hr-HR" sz="2400" dirty="0"/>
          </a:p>
        </p:txBody>
      </p:sp>
      <p:grpSp>
        <p:nvGrpSpPr>
          <p:cNvPr id="14" name="Grupa 13"/>
          <p:cNvGrpSpPr/>
          <p:nvPr/>
        </p:nvGrpSpPr>
        <p:grpSpPr>
          <a:xfrm>
            <a:off x="2481943" y="2184048"/>
            <a:ext cx="4585501" cy="3984524"/>
            <a:chOff x="3024419" y="1878568"/>
            <a:chExt cx="4092519" cy="3557579"/>
          </a:xfrm>
        </p:grpSpPr>
        <p:sp>
          <p:nvSpPr>
            <p:cNvPr id="10" name="TekstniOkvir 9"/>
            <p:cNvSpPr txBox="1"/>
            <p:nvPr/>
          </p:nvSpPr>
          <p:spPr>
            <a:xfrm>
              <a:off x="4143374" y="1878568"/>
              <a:ext cx="895350" cy="329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>
                  <a:solidFill>
                    <a:srgbClr val="7030A0"/>
                  </a:solidFill>
                </a:rPr>
                <a:t>600 </a:t>
              </a:r>
              <a:r>
                <a:rPr lang="hr-HR" dirty="0" err="1" smtClean="0">
                  <a:solidFill>
                    <a:srgbClr val="7030A0"/>
                  </a:solidFill>
                </a:rPr>
                <a:t>px</a:t>
              </a:r>
              <a:endParaRPr lang="hr-HR" dirty="0">
                <a:solidFill>
                  <a:srgbClr val="7030A0"/>
                </a:solidFill>
              </a:endParaRPr>
            </a:p>
          </p:txBody>
        </p:sp>
        <p:grpSp>
          <p:nvGrpSpPr>
            <p:cNvPr id="13" name="Grupa 12"/>
            <p:cNvGrpSpPr/>
            <p:nvPr/>
          </p:nvGrpSpPr>
          <p:grpSpPr>
            <a:xfrm>
              <a:off x="3024419" y="2215634"/>
              <a:ext cx="4092519" cy="3220513"/>
              <a:chOff x="3024419" y="2215634"/>
              <a:chExt cx="4092519" cy="3220513"/>
            </a:xfrm>
          </p:grpSpPr>
          <p:pic>
            <p:nvPicPr>
              <p:cNvPr id="3" name="Slika 2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24419" y="2663905"/>
                <a:ext cx="2743200" cy="2743200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</p:pic>
          <p:cxnSp>
            <p:nvCxnSpPr>
              <p:cNvPr id="9" name="Ravni poveznik sa strelicom 8"/>
              <p:cNvCxnSpPr/>
              <p:nvPr/>
            </p:nvCxnSpPr>
            <p:spPr>
              <a:xfrm>
                <a:off x="3024419" y="2215634"/>
                <a:ext cx="2743200" cy="0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Ravni poveznik sa strelicom 10"/>
              <p:cNvCxnSpPr/>
              <p:nvPr/>
            </p:nvCxnSpPr>
            <p:spPr>
              <a:xfrm rot="5400000">
                <a:off x="4840464" y="4064547"/>
                <a:ext cx="2743200" cy="0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kstniOkvir 11"/>
              <p:cNvSpPr txBox="1"/>
              <p:nvPr/>
            </p:nvSpPr>
            <p:spPr>
              <a:xfrm>
                <a:off x="6221588" y="3850839"/>
                <a:ext cx="895350" cy="329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 smtClean="0">
                    <a:solidFill>
                      <a:srgbClr val="7030A0"/>
                    </a:solidFill>
                  </a:rPr>
                  <a:t>600 </a:t>
                </a:r>
                <a:r>
                  <a:rPr lang="hr-HR" dirty="0" err="1" smtClean="0">
                    <a:solidFill>
                      <a:srgbClr val="7030A0"/>
                    </a:solidFill>
                  </a:rPr>
                  <a:t>px</a:t>
                </a:r>
                <a:endParaRPr lang="hr-HR" dirty="0">
                  <a:solidFill>
                    <a:srgbClr val="7030A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256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7. razred ~</a:t>
            </a:r>
          </a:p>
          <a:p>
            <a:pPr algn="ctr"/>
            <a:r>
              <a:rPr lang="hr-HR" sz="2400" b="1" spc="300" dirty="0" smtClean="0">
                <a:solidFill>
                  <a:srgbClr val="0070C0"/>
                </a:solidFill>
              </a:rPr>
              <a:t>Koordinatna grafika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138547" y="1233699"/>
            <a:ext cx="8900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Osnovna svojstva kornjače u grafičkom sustavu su pozicija i orijentacija određene koordinatama x i y.  Orijentacija olovke određena je brojem stupnjeva u odnosu na vrh koji je okrenut u desno. </a:t>
            </a:r>
            <a:endParaRPr lang="hr-HR" sz="24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309" y="2945262"/>
            <a:ext cx="3400241" cy="31479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Picture 2" descr="C:\Users\Davor\AppData\Local\Temp\SNAGHTML49bfe2f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1" r="28377" b="60234"/>
          <a:stretch/>
        </p:blipFill>
        <p:spPr bwMode="auto">
          <a:xfrm>
            <a:off x="6436179" y="4345072"/>
            <a:ext cx="1100015" cy="348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avor\AppData\Local\Temp\SNAGHTML49bfe2f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66" r="23652" b="39202"/>
          <a:stretch/>
        </p:blipFill>
        <p:spPr bwMode="auto">
          <a:xfrm>
            <a:off x="4002515" y="2434028"/>
            <a:ext cx="1172586" cy="391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avor\AppData\Local\Temp\SNAGHTML49bfe2f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7" r="21410" b="18979"/>
          <a:stretch/>
        </p:blipFill>
        <p:spPr bwMode="auto">
          <a:xfrm>
            <a:off x="1449093" y="4345072"/>
            <a:ext cx="1207021" cy="362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avor\AppData\Local\Temp\SNAGHTML49bfe2f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2" r="22707"/>
          <a:stretch/>
        </p:blipFill>
        <p:spPr bwMode="auto">
          <a:xfrm>
            <a:off x="3988001" y="6212575"/>
            <a:ext cx="1187100" cy="382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44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7. razred ~</a:t>
            </a:r>
          </a:p>
          <a:p>
            <a:pPr algn="ctr"/>
            <a:r>
              <a:rPr lang="hr-HR" sz="2400" b="1" spc="300" dirty="0" smtClean="0">
                <a:solidFill>
                  <a:srgbClr val="0070C0"/>
                </a:solidFill>
              </a:rPr>
              <a:t>Koordinatna grafika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679170"/>
              </p:ext>
            </p:extLst>
          </p:nvPr>
        </p:nvGraphicFramePr>
        <p:xfrm>
          <a:off x="360340" y="1344574"/>
          <a:ext cx="8299938" cy="51816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992710"/>
                <a:gridCol w="33072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Potrebne naredbe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smtClean="0"/>
                        <a:t>Sintaksa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Poziva grafički zaslon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40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hr-HR" sz="24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turtle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4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import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400" dirty="0" smtClean="0"/>
                        <a:t>Postavljanje kornjače na poziciju </a:t>
                      </a:r>
                      <a:r>
                        <a:rPr lang="hr-HR" sz="2400" dirty="0" err="1" smtClean="0"/>
                        <a:t>x,y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 smtClean="0"/>
                        <a:t>goto</a:t>
                      </a:r>
                      <a:r>
                        <a:rPr lang="hr-HR" sz="2400" dirty="0" smtClean="0"/>
                        <a:t> (</a:t>
                      </a:r>
                      <a:r>
                        <a:rPr lang="hr-HR" sz="2400" dirty="0" err="1" smtClean="0"/>
                        <a:t>x,y</a:t>
                      </a:r>
                      <a:r>
                        <a:rPr lang="hr-HR" sz="2400" dirty="0" smtClean="0"/>
                        <a:t>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 smtClean="0"/>
                        <a:t>setpos</a:t>
                      </a:r>
                      <a:r>
                        <a:rPr lang="hr-HR" sz="2400" dirty="0" smtClean="0"/>
                        <a:t> (</a:t>
                      </a:r>
                      <a:r>
                        <a:rPr lang="hr-HR" sz="2400" dirty="0" err="1" smtClean="0"/>
                        <a:t>x,y</a:t>
                      </a:r>
                      <a:r>
                        <a:rPr lang="hr-HR" sz="2400" dirty="0" smtClean="0"/>
                        <a:t>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 smtClean="0"/>
                        <a:t>setposition</a:t>
                      </a:r>
                      <a:r>
                        <a:rPr lang="hr-HR" sz="2400" dirty="0" smtClean="0"/>
                        <a:t> (</a:t>
                      </a:r>
                      <a:r>
                        <a:rPr lang="hr-HR" sz="2400" dirty="0" err="1" smtClean="0"/>
                        <a:t>x,y</a:t>
                      </a:r>
                      <a:r>
                        <a:rPr lang="hr-HR" sz="2400" dirty="0" smtClean="0"/>
                        <a:t>)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Postavljanje koordinate 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2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setx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(x)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Postavljanje koordinate 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2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setx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(y)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Usmjeravanje olovke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2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hr-HR" sz="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2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setheading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(n)</a:t>
                      </a:r>
                    </a:p>
                    <a:p>
                      <a:pPr marL="0" marR="0" lvl="2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sethg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(n)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93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7. razred ~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291331"/>
              </p:ext>
            </p:extLst>
          </p:nvPr>
        </p:nvGraphicFramePr>
        <p:xfrm>
          <a:off x="341290" y="1818014"/>
          <a:ext cx="8299938" cy="37185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642338"/>
                <a:gridCol w="3657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Potrebne naredbe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smtClean="0"/>
                        <a:t>Sintaksa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Pokaži</a:t>
                      </a:r>
                      <a:r>
                        <a:rPr lang="hr-HR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kornjaču / Sakrij kornjaču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st()  /  </a:t>
                      </a: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ht</a:t>
                      </a:r>
                      <a:r>
                        <a:rPr lang="hr-HR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Vrati u početni položaj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home ()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Briše ekran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clear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Skreni</a:t>
                      </a:r>
                      <a:r>
                        <a:rPr lang="hr-HR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lijevo / desno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lt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(x)   /   rt</a:t>
                      </a:r>
                      <a:r>
                        <a:rPr lang="hr-HR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(x)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Podigni / spusti</a:t>
                      </a:r>
                      <a:r>
                        <a:rPr lang="hr-HR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olovku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()</a:t>
                      </a:r>
                      <a:r>
                        <a:rPr lang="hr-HR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/   </a:t>
                      </a:r>
                      <a:r>
                        <a:rPr lang="hr-HR" sz="2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pd</a:t>
                      </a:r>
                      <a:r>
                        <a:rPr lang="hr-HR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2" name="Pravokutnik 1"/>
          <p:cNvSpPr/>
          <p:nvPr/>
        </p:nvSpPr>
        <p:spPr>
          <a:xfrm>
            <a:off x="1152882" y="661382"/>
            <a:ext cx="7364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hr-HR" sz="2800" i="1" dirty="0">
                <a:solidFill>
                  <a:srgbClr val="0070C0"/>
                </a:solidFill>
              </a:rPr>
              <a:t>Koordinatna </a:t>
            </a:r>
            <a:r>
              <a:rPr lang="hr-HR" sz="2800" i="1" dirty="0" smtClean="0">
                <a:solidFill>
                  <a:srgbClr val="0070C0"/>
                </a:solidFill>
              </a:rPr>
              <a:t>grafika - naredne </a:t>
            </a:r>
            <a:r>
              <a:rPr lang="hr-HR" sz="2800" i="1" dirty="0">
                <a:solidFill>
                  <a:srgbClr val="0070C0"/>
                </a:solidFill>
              </a:rPr>
              <a:t>za rad s </a:t>
            </a:r>
            <a:r>
              <a:rPr lang="hr-HR" sz="2800" i="1" dirty="0" smtClean="0">
                <a:solidFill>
                  <a:srgbClr val="0070C0"/>
                </a:solidFill>
              </a:rPr>
              <a:t>kornjačom</a:t>
            </a:r>
            <a:endParaRPr lang="hr-HR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25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7. razred ~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647227"/>
              </p:ext>
            </p:extLst>
          </p:nvPr>
        </p:nvGraphicFramePr>
        <p:xfrm>
          <a:off x="341290" y="1877974"/>
          <a:ext cx="8299938" cy="32613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736035"/>
                <a:gridCol w="45639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Potrebne naredbe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smtClean="0"/>
                        <a:t>Sintaksa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Kretanje naprijed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fd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(x)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Kretanje u natrag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 smtClean="0"/>
                        <a:t>bk</a:t>
                      </a:r>
                      <a:r>
                        <a:rPr lang="hr-HR" sz="2400" dirty="0" smtClean="0"/>
                        <a:t> (x)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Ponavljanje naredbi 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en-US" sz="24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for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en-US" sz="2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range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):</a:t>
                      </a:r>
                    </a:p>
                    <a:p>
                      <a:pPr lvl="2"/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fd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(80);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lt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(120)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418" y="3852218"/>
            <a:ext cx="1171429" cy="95238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ravokutnik 7"/>
          <p:cNvSpPr/>
          <p:nvPr/>
        </p:nvSpPr>
        <p:spPr>
          <a:xfrm>
            <a:off x="1152882" y="661382"/>
            <a:ext cx="7364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hr-HR" sz="2800" i="1" dirty="0">
                <a:solidFill>
                  <a:srgbClr val="0070C0"/>
                </a:solidFill>
              </a:rPr>
              <a:t>Koordinatna </a:t>
            </a:r>
            <a:r>
              <a:rPr lang="hr-HR" sz="2800" i="1" dirty="0" smtClean="0">
                <a:solidFill>
                  <a:srgbClr val="0070C0"/>
                </a:solidFill>
              </a:rPr>
              <a:t>grafika - naredne </a:t>
            </a:r>
            <a:r>
              <a:rPr lang="hr-HR" sz="2800" i="1" dirty="0">
                <a:solidFill>
                  <a:srgbClr val="0070C0"/>
                </a:solidFill>
              </a:rPr>
              <a:t>za rad s </a:t>
            </a:r>
            <a:r>
              <a:rPr lang="hr-HR" sz="2800" i="1" dirty="0" smtClean="0">
                <a:solidFill>
                  <a:srgbClr val="0070C0"/>
                </a:solidFill>
              </a:rPr>
              <a:t>kornjačom</a:t>
            </a:r>
            <a:endParaRPr lang="hr-HR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7. razred ~</a:t>
            </a:r>
          </a:p>
        </p:txBody>
      </p:sp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543059"/>
              </p:ext>
            </p:extLst>
          </p:nvPr>
        </p:nvGraphicFramePr>
        <p:xfrm>
          <a:off x="360339" y="1402630"/>
          <a:ext cx="8530741" cy="45567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508561"/>
                <a:gridCol w="30221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Potrebne naredbe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smtClean="0"/>
                        <a:t>Sintaksa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Ispisuje koordinate trenutačnog položaja olovke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r>
                        <a:rPr lang="hr-HR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400" dirty="0" smtClean="0"/>
                        <a:t>Ispisuje trenutno</a:t>
                      </a:r>
                      <a:r>
                        <a:rPr lang="hr-HR" sz="2400" baseline="0" dirty="0" smtClean="0"/>
                        <a:t> usmjerenje olovke – kut 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heading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Poništava jednu</a:t>
                      </a:r>
                      <a:r>
                        <a:rPr lang="hr-HR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ili više naredbi</a:t>
                      </a:r>
                      <a:endParaRPr lang="hr-HR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lvl="2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undo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Boja olovke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lvl="2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74320" lvl="2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color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('</a:t>
                      </a: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ime_boje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')</a:t>
                      </a:r>
                    </a:p>
                    <a:p>
                      <a:pPr marL="274320" lvl="2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Npr.:  </a:t>
                      </a: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color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('</a:t>
                      </a: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green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')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Boja pozadine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bgcolor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('</a:t>
                      </a: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ime_boje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')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6" name="Pravokutnik 5"/>
          <p:cNvSpPr/>
          <p:nvPr/>
        </p:nvSpPr>
        <p:spPr>
          <a:xfrm>
            <a:off x="1152882" y="661382"/>
            <a:ext cx="7364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hr-HR" sz="2800" i="1" dirty="0">
                <a:solidFill>
                  <a:srgbClr val="0070C0"/>
                </a:solidFill>
              </a:rPr>
              <a:t>Koordinatna </a:t>
            </a:r>
            <a:r>
              <a:rPr lang="hr-HR" sz="2800" i="1" dirty="0" smtClean="0">
                <a:solidFill>
                  <a:srgbClr val="0070C0"/>
                </a:solidFill>
              </a:rPr>
              <a:t>grafika - naredne </a:t>
            </a:r>
            <a:r>
              <a:rPr lang="hr-HR" sz="2800" i="1" dirty="0">
                <a:solidFill>
                  <a:srgbClr val="0070C0"/>
                </a:solidFill>
              </a:rPr>
              <a:t>za rad s </a:t>
            </a:r>
            <a:r>
              <a:rPr lang="hr-HR" sz="2800" i="1" dirty="0" smtClean="0">
                <a:solidFill>
                  <a:srgbClr val="0070C0"/>
                </a:solidFill>
              </a:rPr>
              <a:t>kornjačom</a:t>
            </a:r>
            <a:endParaRPr lang="hr-HR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8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7. razred ~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878478"/>
              </p:ext>
            </p:extLst>
          </p:nvPr>
        </p:nvGraphicFramePr>
        <p:xfrm>
          <a:off x="341290" y="1877974"/>
          <a:ext cx="8299938" cy="42367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950238"/>
                <a:gridCol w="3349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Potrebne naredbe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smtClean="0"/>
                        <a:t>Sintaksa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Postavljanje</a:t>
                      </a:r>
                      <a:r>
                        <a:rPr lang="hr-HR" sz="2400" baseline="0" dirty="0" smtClean="0"/>
                        <a:t> kornjaču na zadanu točku</a:t>
                      </a:r>
                    </a:p>
                    <a:p>
                      <a:r>
                        <a:rPr lang="hr-HR" sz="2400" i="1" baseline="0" dirty="0" smtClean="0"/>
                        <a:t>(ostavlja trag ako je spuštena olovka)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goto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x,y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setpos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x,y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Postavlja</a:t>
                      </a:r>
                      <a:r>
                        <a:rPr lang="hr-HR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x koordinatu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lvl="2"/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setx</a:t>
                      </a:r>
                      <a:r>
                        <a:rPr lang="hr-HR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(n)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Postavlja</a:t>
                      </a:r>
                      <a:r>
                        <a:rPr lang="hr-HR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y koordinatu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lvl="2"/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sety</a:t>
                      </a:r>
                      <a:r>
                        <a:rPr lang="hr-HR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(m)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Usmjeravanje kornjače 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seth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(k)</a:t>
                      </a:r>
                    </a:p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setheading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(k)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2" name="Pravokutnik 1"/>
          <p:cNvSpPr/>
          <p:nvPr/>
        </p:nvSpPr>
        <p:spPr>
          <a:xfrm>
            <a:off x="3314787" y="710997"/>
            <a:ext cx="3080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hr-HR" sz="2800" i="1" dirty="0">
                <a:solidFill>
                  <a:srgbClr val="0070C0"/>
                </a:solidFill>
              </a:rPr>
              <a:t>Koordinatna grafika</a:t>
            </a:r>
          </a:p>
        </p:txBody>
      </p:sp>
      <p:pic>
        <p:nvPicPr>
          <p:cNvPr id="1026" name="Picture 2" descr="C:\Users\Davor\AppData\Local\Temp\SNAGHTML49bfe2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214" y="3772967"/>
            <a:ext cx="1535838" cy="1863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3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7. razred ~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047248"/>
              </p:ext>
            </p:extLst>
          </p:nvPr>
        </p:nvGraphicFramePr>
        <p:xfrm>
          <a:off x="341290" y="1877974"/>
          <a:ext cx="8299938" cy="26212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324992"/>
                <a:gridCol w="29749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Potrebne naredbe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smtClean="0"/>
                        <a:t>Sintaksa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Crta točku na trenutnom položaju kornjače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lvl="2"/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dot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velicina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hr-HR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boja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Poništava jednu ili</a:t>
                      </a:r>
                      <a:r>
                        <a:rPr lang="hr-HR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više naredbi 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undo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2" name="Pravokutnik 1"/>
          <p:cNvSpPr/>
          <p:nvPr/>
        </p:nvSpPr>
        <p:spPr>
          <a:xfrm>
            <a:off x="3314787" y="710997"/>
            <a:ext cx="3080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hr-HR" sz="2800" i="1" dirty="0">
                <a:solidFill>
                  <a:srgbClr val="0070C0"/>
                </a:solidFill>
              </a:rPr>
              <a:t>Koordinatna grafika</a:t>
            </a:r>
          </a:p>
        </p:txBody>
      </p:sp>
    </p:spTree>
    <p:extLst>
      <p:ext uri="{BB962C8B-B14F-4D97-AF65-F5344CB8AC3E}">
        <p14:creationId xmlns:p14="http://schemas.microsoft.com/office/powerpoint/2010/main" val="365234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7. razred ~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359520"/>
              </p:ext>
            </p:extLst>
          </p:nvPr>
        </p:nvGraphicFramePr>
        <p:xfrm>
          <a:off x="341290" y="1877974"/>
          <a:ext cx="8299938" cy="39014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175090"/>
                <a:gridCol w="31248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Potrebne naredbe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smtClean="0"/>
                        <a:t>Sintaksa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Postavljanje</a:t>
                      </a:r>
                      <a:r>
                        <a:rPr lang="hr-HR" sz="2400" baseline="0" dirty="0" smtClean="0"/>
                        <a:t> kornjače na zadanu točku</a:t>
                      </a:r>
                    </a:p>
                    <a:p>
                      <a:r>
                        <a:rPr lang="hr-HR" sz="2400" i="1" baseline="0" dirty="0" smtClean="0"/>
                        <a:t>(ostavlja trag ako je spuštena olovka)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goto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x,y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Crtanje </a:t>
                      </a:r>
                      <a:r>
                        <a:rPr lang="hr-HR" sz="2400" baseline="0" dirty="0" smtClean="0"/>
                        <a:t>kružnica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circle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(r)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Polovica kružnice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circle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(r,180)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Pravilni geometrijski likovi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circle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(r,360,n)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Boja olovke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pencolor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('red')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2" name="Pravokutnik 1"/>
          <p:cNvSpPr/>
          <p:nvPr/>
        </p:nvSpPr>
        <p:spPr>
          <a:xfrm>
            <a:off x="3314787" y="710997"/>
            <a:ext cx="3080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hr-HR" sz="2800" i="1" dirty="0">
                <a:solidFill>
                  <a:srgbClr val="0070C0"/>
                </a:solidFill>
              </a:rPr>
              <a:t>Koordinatna grafika</a:t>
            </a:r>
          </a:p>
        </p:txBody>
      </p:sp>
    </p:spTree>
    <p:extLst>
      <p:ext uri="{BB962C8B-B14F-4D97-AF65-F5344CB8AC3E}">
        <p14:creationId xmlns:p14="http://schemas.microsoft.com/office/powerpoint/2010/main" val="331987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3687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spc="300" dirty="0" smtClean="0">
                <a:solidFill>
                  <a:srgbClr val="7030A0"/>
                </a:solidFill>
              </a:rPr>
              <a:t> -  Tipovi podataka  </a:t>
            </a:r>
            <a:endParaRPr lang="hr-HR" sz="2000" b="1" spc="300" dirty="0">
              <a:solidFill>
                <a:srgbClr val="7030A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niOkvir 3"/>
          <p:cNvSpPr txBox="1"/>
          <p:nvPr/>
        </p:nvSpPr>
        <p:spPr>
          <a:xfrm>
            <a:off x="785611" y="1210614"/>
            <a:ext cx="8201669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3200" b="1" dirty="0" err="1">
                <a:solidFill>
                  <a:srgbClr val="FF0000"/>
                </a:solidFill>
              </a:rPr>
              <a:t>i</a:t>
            </a:r>
            <a:r>
              <a:rPr lang="hr-HR" sz="3200" b="1" dirty="0" err="1" smtClean="0">
                <a:solidFill>
                  <a:srgbClr val="FF0000"/>
                </a:solidFill>
              </a:rPr>
              <a:t>nt</a:t>
            </a:r>
            <a:r>
              <a:rPr lang="hr-HR" sz="3200" dirty="0" smtClean="0">
                <a:solidFill>
                  <a:srgbClr val="FF0000"/>
                </a:solidFill>
              </a:rPr>
              <a:t> </a:t>
            </a:r>
            <a:r>
              <a:rPr lang="hr-HR" sz="3200" dirty="0" smtClean="0"/>
              <a:t>– cijeli broj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3200" b="1" dirty="0" err="1" smtClean="0">
                <a:solidFill>
                  <a:srgbClr val="FF0000"/>
                </a:solidFill>
              </a:rPr>
              <a:t>float</a:t>
            </a:r>
            <a:r>
              <a:rPr lang="hr-HR" sz="3200" dirty="0" smtClean="0">
                <a:solidFill>
                  <a:srgbClr val="FF0000"/>
                </a:solidFill>
              </a:rPr>
              <a:t> </a:t>
            </a:r>
            <a:r>
              <a:rPr lang="hr-HR" sz="3200" dirty="0" smtClean="0"/>
              <a:t>– broj s pomičnom točkom (decimalni broj)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3200" b="1" dirty="0" smtClean="0">
                <a:solidFill>
                  <a:srgbClr val="FF0000"/>
                </a:solidFill>
              </a:rPr>
              <a:t>str</a:t>
            </a:r>
            <a:r>
              <a:rPr lang="hr-HR" sz="3200" dirty="0" smtClean="0">
                <a:solidFill>
                  <a:srgbClr val="FF0000"/>
                </a:solidFill>
              </a:rPr>
              <a:t> </a:t>
            </a:r>
            <a:r>
              <a:rPr lang="hr-HR" sz="3200" dirty="0" smtClean="0"/>
              <a:t>– niz znakova (</a:t>
            </a:r>
            <a:r>
              <a:rPr lang="hr-HR" sz="3200" i="1" dirty="0" err="1" smtClean="0"/>
              <a:t>string</a:t>
            </a:r>
            <a:r>
              <a:rPr lang="hr-HR" sz="3200" dirty="0" smtClean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3200" b="1" dirty="0" err="1" smtClean="0">
                <a:solidFill>
                  <a:srgbClr val="FF0000"/>
                </a:solidFill>
              </a:rPr>
              <a:t>bool</a:t>
            </a:r>
            <a:r>
              <a:rPr lang="hr-HR" sz="3200" dirty="0" smtClean="0">
                <a:solidFill>
                  <a:srgbClr val="FF0000"/>
                </a:solidFill>
              </a:rPr>
              <a:t> </a:t>
            </a:r>
            <a:r>
              <a:rPr lang="hr-HR" sz="3200" dirty="0" smtClean="0"/>
              <a:t>– logički tip podatka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18313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7. razred ~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359906"/>
              </p:ext>
            </p:extLst>
          </p:nvPr>
        </p:nvGraphicFramePr>
        <p:xfrm>
          <a:off x="341290" y="1877974"/>
          <a:ext cx="8299938" cy="45643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106448"/>
                <a:gridCol w="51934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Potrebne naredbe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smtClean="0"/>
                        <a:t>Sintaksa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Debljina olovke</a:t>
                      </a:r>
                      <a:endParaRPr lang="hr-HR" sz="2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91440" algn="l"/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pensize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(N)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hr-HR" sz="2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91440" algn="l" defTabSz="685800" rtl="0" eaLnBrk="1" latinLnBrk="0" hangingPunct="1"/>
                      <a:endParaRPr lang="hr-HR" sz="2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hr-HR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Brzina kornjače</a:t>
                      </a:r>
                      <a:endParaRPr lang="hr-HR" sz="2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91440" algn="l" defTabSz="685800" rtl="0" eaLnBrk="1" latinLnBrk="0" hangingPunct="1"/>
                      <a:r>
                        <a:rPr lang="hr-HR" sz="2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Speed</a:t>
                      </a:r>
                      <a:r>
                        <a:rPr lang="hr-HR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(n)</a:t>
                      </a:r>
                      <a:endParaRPr lang="hr-HR" sz="2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91440" algn="l"/>
                      <a:endParaRPr lang="hr-HR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Ispis teksta</a:t>
                      </a:r>
                      <a:r>
                        <a:rPr lang="hr-HR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u grafičkom prozoru</a:t>
                      </a:r>
                      <a:endParaRPr lang="hr-HR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9144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write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hr-HR" sz="24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'Tekst'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font</a:t>
                      </a:r>
                      <a:r>
                        <a:rPr lang="hr-HR" sz="24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=("</a:t>
                      </a:r>
                      <a:r>
                        <a:rPr lang="hr-HR" sz="240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Arial</a:t>
                      </a:r>
                      <a:r>
                        <a:rPr lang="hr-HR" sz="24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14, </a:t>
                      </a:r>
                      <a:r>
                        <a:rPr lang="hr-HR" sz="24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hr-HR" sz="240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bold</a:t>
                      </a:r>
                      <a:r>
                        <a:rPr lang="hr-HR" sz="24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i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Mjesto ispisa određuje položaj kornjače. </a:t>
                      </a:r>
                    </a:p>
                    <a:p>
                      <a:pPr marL="91440" algn="l"/>
                      <a:endParaRPr lang="hr-HR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2" name="Pravokutnik 1"/>
          <p:cNvSpPr/>
          <p:nvPr/>
        </p:nvSpPr>
        <p:spPr>
          <a:xfrm>
            <a:off x="3314787" y="710997"/>
            <a:ext cx="3080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hr-HR" sz="2800" i="1" dirty="0">
                <a:solidFill>
                  <a:srgbClr val="0070C0"/>
                </a:solidFill>
              </a:rPr>
              <a:t>Koordinatna grafika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170" y="3090128"/>
            <a:ext cx="1588343" cy="175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35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7. razred ~</a:t>
            </a:r>
          </a:p>
          <a:p>
            <a:pPr algn="ctr"/>
            <a:r>
              <a:rPr lang="hr-HR" sz="2400" b="1" spc="300" dirty="0" smtClean="0">
                <a:solidFill>
                  <a:srgbClr val="0070C0"/>
                </a:solidFill>
              </a:rPr>
              <a:t>Koordinatna grafika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6" y="763004"/>
            <a:ext cx="8700653" cy="560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558" y="763004"/>
            <a:ext cx="6523809" cy="5790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580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7. razred ~</a:t>
            </a:r>
          </a:p>
          <a:p>
            <a:pPr algn="ctr"/>
            <a:r>
              <a:rPr lang="hr-HR" sz="2400" b="1" spc="300" dirty="0" smtClean="0">
                <a:solidFill>
                  <a:srgbClr val="0070C0"/>
                </a:solidFill>
              </a:rPr>
              <a:t>Primjeri zadataka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0" y="905794"/>
            <a:ext cx="9144000" cy="1138773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Napravi program koji će nacrtati pismo (kovertu i upiši ime pošiljatelja).  </a:t>
            </a:r>
            <a:endParaRPr lang="hr-HR" sz="2400" dirty="0" smtClean="0">
              <a:solidFill>
                <a:srgbClr val="6DFFA5"/>
              </a:solidFill>
            </a:endParaRPr>
          </a:p>
          <a:p>
            <a:pPr marL="457200" indent="-457200">
              <a:buFont typeface="+mj-lt"/>
              <a:buAutoNum type="arabicPeriod" startAt="5"/>
            </a:pPr>
            <a:endParaRPr lang="hr-HR" sz="2000" dirty="0" smtClean="0">
              <a:solidFill>
                <a:srgbClr val="6DFFA5"/>
              </a:solidFill>
            </a:endParaRPr>
          </a:p>
        </p:txBody>
      </p:sp>
      <p:sp>
        <p:nvSpPr>
          <p:cNvPr id="8" name="Zaobljeni pravokutnik 7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- 5</a:t>
            </a:r>
            <a:endParaRPr lang="hr-HR" sz="24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820" y="2358252"/>
            <a:ext cx="6365333" cy="4003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078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7. razred ~</a:t>
            </a:r>
          </a:p>
          <a:p>
            <a:pPr algn="ctr"/>
            <a:r>
              <a:rPr lang="hr-HR" sz="2400" b="1" spc="300" dirty="0" smtClean="0">
                <a:solidFill>
                  <a:srgbClr val="0070C0"/>
                </a:solidFill>
              </a:rPr>
              <a:t>Primjeri zadataka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0" y="905794"/>
            <a:ext cx="9144000" cy="461665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Napravi program koji crta olimpijski znak, veličina kružnice je 60.</a:t>
            </a:r>
            <a:endParaRPr lang="hr-HR" sz="2400" dirty="0" smtClean="0">
              <a:solidFill>
                <a:srgbClr val="6DFFA5"/>
              </a:solidFill>
            </a:endParaRPr>
          </a:p>
        </p:txBody>
      </p:sp>
      <p:sp>
        <p:nvSpPr>
          <p:cNvPr id="8" name="Zaobljeni pravokutnik 7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- 6</a:t>
            </a:r>
            <a:endParaRPr lang="hr-HR"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543" y="2149838"/>
            <a:ext cx="5107238" cy="342978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498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7. razred ~</a:t>
            </a:r>
          </a:p>
          <a:p>
            <a:pPr algn="ctr"/>
            <a:r>
              <a:rPr lang="hr-HR" sz="2400" b="1" spc="300" dirty="0" smtClean="0">
                <a:solidFill>
                  <a:srgbClr val="0070C0"/>
                </a:solidFill>
              </a:rPr>
              <a:t>Primjeri zadataka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0" y="905794"/>
            <a:ext cx="9144000" cy="1877437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Napravi </a:t>
            </a:r>
            <a:r>
              <a:rPr lang="hr-H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program koji crta niz od </a:t>
            </a: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 </a:t>
            </a:r>
            <a:r>
              <a:rPr lang="hr-H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horizontalno postavljenih kružnica. Kružnice se dodiruju, a veličina polumjera im je </a:t>
            </a: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30 </a:t>
            </a:r>
            <a:r>
              <a:rPr lang="hr-H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točkica. Kružnice nacrtaj u </a:t>
            </a: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plavoj </a:t>
            </a:r>
            <a:r>
              <a:rPr lang="hr-H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boji širine olovke </a:t>
            </a: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 </a:t>
            </a:r>
            <a:r>
              <a:rPr lang="hr-H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točkica i u gornjoj polovici grafičkog ekrana napiši naslov: “Crtanje niza kružnica” </a:t>
            </a:r>
          </a:p>
          <a:p>
            <a:pPr marL="457200" indent="-457200">
              <a:buFont typeface="+mj-lt"/>
              <a:buAutoNum type="arabicPeriod" startAt="6"/>
            </a:pPr>
            <a:endParaRPr lang="hr-HR" sz="2000" dirty="0" smtClean="0">
              <a:solidFill>
                <a:srgbClr val="6DFFA5"/>
              </a:solidFill>
            </a:endParaRPr>
          </a:p>
        </p:txBody>
      </p:sp>
      <p:sp>
        <p:nvSpPr>
          <p:cNvPr id="8" name="Zaobljeni pravokutnik 7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- 7</a:t>
            </a:r>
            <a:endParaRPr lang="hr-HR"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744" y="3253990"/>
            <a:ext cx="7045879" cy="234097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933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866" y="2164179"/>
            <a:ext cx="5173257" cy="4360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7. razred ~</a:t>
            </a:r>
          </a:p>
          <a:p>
            <a:pPr algn="ctr"/>
            <a:r>
              <a:rPr lang="hr-HR" sz="2400" b="1" spc="300" dirty="0" smtClean="0">
                <a:solidFill>
                  <a:srgbClr val="0070C0"/>
                </a:solidFill>
              </a:rPr>
              <a:t>Primjeri zadataka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0" y="905794"/>
            <a:ext cx="9144000" cy="1200329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74320" indent="-457200">
              <a:buFont typeface="+mj-lt"/>
              <a:buAutoNum type="arabicPeriod" startAt="6"/>
            </a:pP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Napravi </a:t>
            </a:r>
            <a:r>
              <a:rPr lang="hr-H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program koji crta </a:t>
            </a: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koordinatni sustav, i u sredini sustava nacrtaj kružnu spiralu. Spirala se sastoji od 25 polovica kružnih lukova. Početna veličina kružnog luka je 5, a svaki slijedeći je veći za 3</a:t>
            </a:r>
            <a:endParaRPr lang="hr-HR" sz="2000" dirty="0" smtClean="0">
              <a:solidFill>
                <a:srgbClr val="6DFFA5"/>
              </a:solidFill>
            </a:endParaRPr>
          </a:p>
        </p:txBody>
      </p:sp>
      <p:sp>
        <p:nvSpPr>
          <p:cNvPr id="8" name="Zaobljeni pravokutnik 7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- 8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11614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7. razred ~</a:t>
            </a:r>
          </a:p>
          <a:p>
            <a:pPr algn="ctr"/>
            <a:r>
              <a:rPr lang="hr-HR" sz="2400" b="1" spc="300" dirty="0" smtClean="0">
                <a:solidFill>
                  <a:srgbClr val="0070C0"/>
                </a:solidFill>
              </a:rPr>
              <a:t>Primjeri zadataka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0" y="905794"/>
            <a:ext cx="9144000" cy="1508105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74320" indent="-457200">
              <a:buFont typeface="+mj-lt"/>
              <a:buAutoNum type="arabicPeriod" startAt="6"/>
            </a:pP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Napravi </a:t>
            </a:r>
            <a:r>
              <a:rPr lang="hr-H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program koji crta </a:t>
            </a: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koordinatni sustav, i u sredini sustava nacrtaj kružnu spiralu. Spirala se sastoji od 25 polovica kružnih lukova. Početna veličina kružnog luka je 5, a svaki slijedeći je veći za 3</a:t>
            </a:r>
            <a:endParaRPr lang="hr-H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buFont typeface="+mj-lt"/>
              <a:buAutoNum type="arabicPeriod" startAt="6"/>
            </a:pPr>
            <a:endParaRPr lang="hr-HR" sz="2000" dirty="0" smtClean="0">
              <a:solidFill>
                <a:srgbClr val="6DFFA5"/>
              </a:solidFill>
            </a:endParaRPr>
          </a:p>
        </p:txBody>
      </p:sp>
      <p:sp>
        <p:nvSpPr>
          <p:cNvPr id="8" name="Zaobljeni pravokutnik 7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- 9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05435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bg1"/>
            </a:gs>
            <a:gs pos="0">
              <a:srgbClr val="FECE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8. razred ~</a:t>
            </a:r>
          </a:p>
          <a:p>
            <a:pPr algn="ctr"/>
            <a:r>
              <a:rPr lang="hr-HR" sz="2400" b="1" spc="300" dirty="0" smtClean="0">
                <a:solidFill>
                  <a:srgbClr val="0070C0"/>
                </a:solidFill>
              </a:rPr>
              <a:t>Funkcije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756129"/>
              </p:ext>
            </p:extLst>
          </p:nvPr>
        </p:nvGraphicFramePr>
        <p:xfrm>
          <a:off x="341290" y="1877974"/>
          <a:ext cx="8299938" cy="32613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59849"/>
                <a:gridCol w="534008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Potrebne naredbe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smtClean="0"/>
                        <a:t>Sintaksa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Definiranje funkcije</a:t>
                      </a:r>
                      <a:r>
                        <a:rPr lang="hr-HR" sz="2400" baseline="0" dirty="0" smtClean="0"/>
                        <a:t> 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def</a:t>
                      </a:r>
                      <a:r>
                        <a:rPr lang="hr-HR" sz="2400" kern="1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400" kern="120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ime_funkcije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(arg1, arg2, …):</a:t>
                      </a:r>
                    </a:p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naredbe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Pozivanje funkcije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ime_funkcije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(arg1, arg2, …)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12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bg1"/>
            </a:gs>
            <a:gs pos="0">
              <a:srgbClr val="FECE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8. razred ~</a:t>
            </a:r>
          </a:p>
          <a:p>
            <a:pPr algn="ctr"/>
            <a:r>
              <a:rPr lang="hr-HR" sz="2400" b="1" spc="300" dirty="0" smtClean="0">
                <a:solidFill>
                  <a:srgbClr val="0070C0"/>
                </a:solidFill>
              </a:rPr>
              <a:t>Funkcije</a:t>
            </a:r>
          </a:p>
          <a:p>
            <a:pPr algn="ctr"/>
            <a:r>
              <a:rPr lang="hr-HR" sz="2400" b="1" spc="300" dirty="0">
                <a:solidFill>
                  <a:srgbClr val="FF0000"/>
                </a:solidFill>
              </a:rPr>
              <a:t>z</a:t>
            </a:r>
            <a:r>
              <a:rPr lang="hr-HR" sz="2400" b="1" spc="300" dirty="0" smtClean="0">
                <a:solidFill>
                  <a:srgbClr val="FF0000"/>
                </a:solidFill>
              </a:rPr>
              <a:t>a primjere s grafikom</a:t>
            </a:r>
            <a:endParaRPr lang="hr-HR" sz="2400" b="1" spc="3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391271"/>
              </p:ext>
            </p:extLst>
          </p:nvPr>
        </p:nvGraphicFramePr>
        <p:xfrm>
          <a:off x="341290" y="1877974"/>
          <a:ext cx="8299938" cy="30784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59849"/>
                <a:gridCol w="534008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Potrebne naredbe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smtClean="0"/>
                        <a:t>Sintaksa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Boja ispune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fillcolor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hr-HR" sz="24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'</a:t>
                      </a:r>
                      <a:r>
                        <a:rPr lang="hr-HR" sz="240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black</a:t>
                      </a:r>
                      <a:r>
                        <a:rPr lang="hr-HR" sz="24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'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Početak bojanja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begin_fill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Završetak bojanja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end_fill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Boja olovke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pencolor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hr-HR" sz="24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hr-HR" sz="2400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green</a:t>
                      </a:r>
                      <a:r>
                        <a:rPr lang="hr-HR" sz="24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7" name="Zaobljeni pravokutnik 6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Primjer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79052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bg1"/>
            </a:gs>
            <a:gs pos="0">
              <a:srgbClr val="FECE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8. razred ~</a:t>
            </a:r>
          </a:p>
          <a:p>
            <a:pPr algn="ctr"/>
            <a:r>
              <a:rPr lang="hr-HR" sz="2400" b="1" spc="300" dirty="0" smtClean="0">
                <a:solidFill>
                  <a:srgbClr val="0070C0"/>
                </a:solidFill>
              </a:rPr>
              <a:t>Funkcije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0" y="1000108"/>
            <a:ext cx="9143999" cy="830997"/>
          </a:xfrm>
          <a:prstGeom prst="rect">
            <a:avLst/>
          </a:prstGeom>
          <a:noFill/>
          <a:ln w="25400" cap="flat" cmpd="sng" algn="ctr">
            <a:solidFill>
              <a:schemeClr val="bg2">
                <a:lumMod val="90000"/>
              </a:scheme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Napiši program koji će učitati dva broja te napraviti matematičku operaciju zbrajanja koristeći funkcijom imena “</a:t>
            </a: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zbrajanje</a:t>
            </a: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</a:t>
            </a:r>
          </a:p>
        </p:txBody>
      </p:sp>
      <p:sp>
        <p:nvSpPr>
          <p:cNvPr id="8" name="Zaobljeni pravokutnik 7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- 1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81514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4253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spc="300" dirty="0" smtClean="0">
                <a:solidFill>
                  <a:srgbClr val="7030A0"/>
                </a:solidFill>
              </a:rPr>
              <a:t> -  Aritmetički operatori  </a:t>
            </a:r>
            <a:endParaRPr lang="hr-HR" sz="2000" b="1" spc="300" dirty="0">
              <a:solidFill>
                <a:srgbClr val="7030A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689584"/>
              </p:ext>
            </p:extLst>
          </p:nvPr>
        </p:nvGraphicFramePr>
        <p:xfrm>
          <a:off x="451407" y="1302527"/>
          <a:ext cx="7894104" cy="49987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26655"/>
                <a:gridCol w="1378039"/>
                <a:gridCol w="21894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Aritmetički operator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 smtClean="0"/>
                        <a:t>Znak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Sintaksa</a:t>
                      </a:r>
                      <a:endParaRPr lang="hr-HR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zbrajanje 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+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oduzimanje 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-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množenje 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*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dijeljenje 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/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cjelobrojno dijeljenje 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//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err="1" smtClean="0"/>
                        <a:t>modulo</a:t>
                      </a:r>
                      <a:r>
                        <a:rPr lang="hr-HR" sz="2400" dirty="0" smtClean="0"/>
                        <a:t> (ostatak od dijeljenja) 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%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potenciranje 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**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726" y="1863838"/>
            <a:ext cx="1394812" cy="53745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726" y="2524016"/>
            <a:ext cx="1394812" cy="56825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8726" y="3189242"/>
            <a:ext cx="1394812" cy="46940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8726" y="3832893"/>
            <a:ext cx="1394812" cy="43112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8726" y="4502655"/>
            <a:ext cx="1390250" cy="41707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8726" y="5119731"/>
            <a:ext cx="1408532" cy="456821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8726" y="5775444"/>
            <a:ext cx="1390250" cy="45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8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bg1"/>
            </a:gs>
            <a:gs pos="0">
              <a:srgbClr val="FECE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8. razred ~</a:t>
            </a:r>
          </a:p>
          <a:p>
            <a:pPr algn="ctr"/>
            <a:r>
              <a:rPr lang="hr-HR" sz="2400" b="1" spc="300" dirty="0" smtClean="0">
                <a:solidFill>
                  <a:srgbClr val="0070C0"/>
                </a:solidFill>
              </a:rPr>
              <a:t>Funkcije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0" y="1000108"/>
            <a:ext cx="9143999" cy="830997"/>
          </a:xfrm>
          <a:prstGeom prst="rect">
            <a:avLst/>
          </a:prstGeom>
          <a:noFill/>
          <a:ln w="25400" cap="flat" cmpd="sng" algn="ctr">
            <a:solidFill>
              <a:schemeClr val="bg2">
                <a:lumMod val="90000"/>
              </a:scheme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2"/>
            </a:pP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Napravi program koji </a:t>
            </a:r>
            <a:r>
              <a:rPr lang="hr-HR" sz="2400" kern="0" dirty="0">
                <a:solidFill>
                  <a:srgbClr val="002060"/>
                </a:solidFill>
              </a:rPr>
              <a:t>učitava </a:t>
            </a:r>
            <a:r>
              <a:rPr lang="hr-HR" sz="2400" kern="0" dirty="0" smtClean="0">
                <a:solidFill>
                  <a:srgbClr val="002060"/>
                </a:solidFill>
              </a:rPr>
              <a:t>3 </a:t>
            </a:r>
            <a:r>
              <a:rPr lang="hr-HR" sz="2400" kern="0" dirty="0">
                <a:solidFill>
                  <a:srgbClr val="002060"/>
                </a:solidFill>
              </a:rPr>
              <a:t>broja </a:t>
            </a:r>
            <a:r>
              <a:rPr lang="hr-HR" sz="2400" kern="0" dirty="0" smtClean="0">
                <a:solidFill>
                  <a:srgbClr val="002060"/>
                </a:solidFill>
              </a:rPr>
              <a:t>te pronalazi i ispisuje koji </a:t>
            </a:r>
            <a:r>
              <a:rPr lang="hr-HR" sz="2400" kern="0" dirty="0">
                <a:solidFill>
                  <a:srgbClr val="002060"/>
                </a:solidFill>
              </a:rPr>
              <a:t>je najveći među njima. </a:t>
            </a:r>
            <a:endParaRPr kumimoji="0" lang="hr-HR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- 2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57996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bg1"/>
            </a:gs>
            <a:gs pos="0">
              <a:srgbClr val="FECE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8. razred ~</a:t>
            </a:r>
          </a:p>
          <a:p>
            <a:pPr algn="ctr"/>
            <a:r>
              <a:rPr lang="hr-HR" sz="2400" b="1" spc="300" dirty="0" smtClean="0">
                <a:solidFill>
                  <a:srgbClr val="0070C0"/>
                </a:solidFill>
              </a:rPr>
              <a:t>Funkcije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0" y="1000108"/>
            <a:ext cx="9143999" cy="1569660"/>
          </a:xfrm>
          <a:prstGeom prst="rect">
            <a:avLst/>
          </a:prstGeom>
          <a:noFill/>
          <a:ln w="25400" cap="flat" cmpd="sng" algn="ctr">
            <a:solidFill>
              <a:schemeClr val="bg2">
                <a:lumMod val="90000"/>
              </a:scheme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3"/>
            </a:pPr>
            <a:r>
              <a:rPr lang="hr-HR" sz="2400" kern="0" dirty="0" smtClean="0">
                <a:solidFill>
                  <a:schemeClr val="accent2">
                    <a:lumMod val="50000"/>
                  </a:schemeClr>
                </a:solidFill>
              </a:rPr>
              <a:t>Napravi </a:t>
            </a:r>
            <a:r>
              <a:rPr lang="hr-HR" sz="2400" kern="0" dirty="0">
                <a:solidFill>
                  <a:schemeClr val="accent2">
                    <a:lumMod val="50000"/>
                  </a:schemeClr>
                </a:solidFill>
              </a:rPr>
              <a:t>program koji učitava dva broja i s njima </a:t>
            </a:r>
            <a:r>
              <a:rPr lang="hr-HR" sz="2400" kern="0" dirty="0" smtClean="0">
                <a:solidFill>
                  <a:schemeClr val="accent2">
                    <a:lumMod val="50000"/>
                  </a:schemeClr>
                </a:solidFill>
              </a:rPr>
              <a:t>izvršava osnovne </a:t>
            </a:r>
            <a:r>
              <a:rPr lang="hr-HR" sz="2400" kern="0" dirty="0">
                <a:solidFill>
                  <a:schemeClr val="accent2">
                    <a:lumMod val="50000"/>
                  </a:schemeClr>
                </a:solidFill>
              </a:rPr>
              <a:t>matematičke </a:t>
            </a:r>
            <a:r>
              <a:rPr lang="hr-HR" sz="2400" kern="0" dirty="0" smtClean="0">
                <a:solidFill>
                  <a:schemeClr val="accent2">
                    <a:lumMod val="50000"/>
                  </a:schemeClr>
                </a:solidFill>
              </a:rPr>
              <a:t>operacije i ispisuje rezultate operacija. </a:t>
            </a:r>
            <a:r>
              <a:rPr lang="hr-HR" sz="2400" kern="0" dirty="0">
                <a:solidFill>
                  <a:schemeClr val="accent2">
                    <a:lumMod val="50000"/>
                  </a:schemeClr>
                </a:solidFill>
              </a:rPr>
              <a:t>Za svaku matematičku </a:t>
            </a:r>
            <a:r>
              <a:rPr lang="hr-HR" sz="2400" kern="0" dirty="0" smtClean="0">
                <a:solidFill>
                  <a:schemeClr val="accent2">
                    <a:lumMod val="50000"/>
                  </a:schemeClr>
                </a:solidFill>
              </a:rPr>
              <a:t>operaciju primijeni </a:t>
            </a:r>
            <a:r>
              <a:rPr lang="hr-HR" sz="2400" kern="0" dirty="0">
                <a:solidFill>
                  <a:schemeClr val="accent2">
                    <a:lumMod val="50000"/>
                  </a:schemeClr>
                </a:solidFill>
              </a:rPr>
              <a:t>poseban potprogram. Imena potprograma su: </a:t>
            </a:r>
            <a:r>
              <a:rPr lang="hr-HR" sz="2400" b="1" kern="0" dirty="0">
                <a:solidFill>
                  <a:schemeClr val="accent2">
                    <a:lumMod val="50000"/>
                  </a:schemeClr>
                </a:solidFill>
              </a:rPr>
              <a:t>zbrajanje</a:t>
            </a:r>
            <a:r>
              <a:rPr lang="hr-HR" sz="2400" b="1" kern="0" dirty="0" smtClean="0">
                <a:solidFill>
                  <a:schemeClr val="accent2">
                    <a:lumMod val="50000"/>
                  </a:schemeClr>
                </a:solidFill>
              </a:rPr>
              <a:t>, oduzimanje</a:t>
            </a:r>
            <a:r>
              <a:rPr lang="hr-HR" sz="2400" b="1" kern="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hr-HR" sz="2400" b="1" kern="0" dirty="0" err="1">
                <a:solidFill>
                  <a:schemeClr val="accent2">
                    <a:lumMod val="50000"/>
                  </a:schemeClr>
                </a:solidFill>
              </a:rPr>
              <a:t>mnozenje</a:t>
            </a:r>
            <a:r>
              <a:rPr lang="hr-HR" sz="2400" b="1" kern="0" dirty="0">
                <a:solidFill>
                  <a:schemeClr val="accent2">
                    <a:lumMod val="50000"/>
                  </a:schemeClr>
                </a:solidFill>
              </a:rPr>
              <a:t>, dijeljenje.</a:t>
            </a:r>
            <a:endParaRPr lang="hr-HR" sz="2400" b="1" kern="0" dirty="0">
              <a:solidFill>
                <a:schemeClr val="accent2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- 3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89362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bg1"/>
            </a:gs>
            <a:gs pos="0">
              <a:srgbClr val="FECE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8. razred ~</a:t>
            </a:r>
          </a:p>
          <a:p>
            <a:pPr algn="ctr"/>
            <a:r>
              <a:rPr lang="hr-HR" sz="2400" b="1" spc="300" dirty="0" smtClean="0">
                <a:solidFill>
                  <a:srgbClr val="0070C0"/>
                </a:solidFill>
              </a:rPr>
              <a:t>Funkcije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0" y="1000108"/>
            <a:ext cx="9143999" cy="1200329"/>
          </a:xfrm>
          <a:prstGeom prst="rect">
            <a:avLst/>
          </a:prstGeom>
          <a:noFill/>
          <a:ln w="25400" cap="flat" cmpd="sng" algn="ctr">
            <a:solidFill>
              <a:schemeClr val="bg2">
                <a:lumMod val="90000"/>
              </a:scheme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4"/>
            </a:pPr>
            <a:r>
              <a:rPr lang="hr-HR" sz="2400" kern="0" dirty="0">
                <a:solidFill>
                  <a:srgbClr val="002060"/>
                </a:solidFill>
              </a:rPr>
              <a:t>Napravi program koji učitava stranice </a:t>
            </a:r>
            <a:r>
              <a:rPr lang="hr-HR" sz="2400" kern="0" dirty="0" smtClean="0">
                <a:solidFill>
                  <a:srgbClr val="002060"/>
                </a:solidFill>
              </a:rPr>
              <a:t>pravokutnika Ako </a:t>
            </a:r>
            <a:r>
              <a:rPr lang="hr-HR" sz="2400" kern="0" dirty="0">
                <a:solidFill>
                  <a:srgbClr val="002060"/>
                </a:solidFill>
              </a:rPr>
              <a:t>su stranice jednake izračunaj i ispiši površinu, a </a:t>
            </a:r>
            <a:r>
              <a:rPr lang="hr-HR" sz="2400" kern="0" dirty="0" smtClean="0">
                <a:solidFill>
                  <a:srgbClr val="002060"/>
                </a:solidFill>
              </a:rPr>
              <a:t>ako su </a:t>
            </a:r>
            <a:r>
              <a:rPr lang="hr-HR" sz="2400" kern="0" dirty="0">
                <a:solidFill>
                  <a:srgbClr val="002060"/>
                </a:solidFill>
              </a:rPr>
              <a:t>različite stranice izračunaj i ispiši opseg </a:t>
            </a:r>
            <a:r>
              <a:rPr lang="hr-HR" sz="2400" kern="0" dirty="0" smtClean="0">
                <a:solidFill>
                  <a:srgbClr val="002060"/>
                </a:solidFill>
              </a:rPr>
              <a:t>pravokutnika.</a:t>
            </a:r>
            <a:endParaRPr lang="hr-HR" sz="2400" kern="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- 4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65826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bg1"/>
            </a:gs>
            <a:gs pos="0">
              <a:srgbClr val="FECE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8. razred ~</a:t>
            </a:r>
          </a:p>
          <a:p>
            <a:pPr algn="ctr"/>
            <a:r>
              <a:rPr lang="hr-HR" sz="2400" b="1" spc="300" dirty="0" smtClean="0">
                <a:solidFill>
                  <a:srgbClr val="0070C0"/>
                </a:solidFill>
              </a:rPr>
              <a:t>Funkcije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0" y="1000108"/>
            <a:ext cx="9143999" cy="1200329"/>
          </a:xfrm>
          <a:prstGeom prst="rect">
            <a:avLst/>
          </a:prstGeom>
          <a:noFill/>
          <a:ln w="25400" cap="flat" cmpd="sng" algn="ctr">
            <a:solidFill>
              <a:schemeClr val="bg2">
                <a:lumMod val="90000"/>
              </a:scheme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182880" lvl="0" indent="-457200">
              <a:buFont typeface="+mj-lt"/>
              <a:buAutoNum type="arabicPeriod" startAt="5"/>
            </a:pPr>
            <a:r>
              <a:rPr lang="hr-HR" sz="2400" kern="0" dirty="0">
                <a:solidFill>
                  <a:schemeClr val="accent2">
                    <a:lumMod val="50000"/>
                  </a:schemeClr>
                </a:solidFill>
              </a:rPr>
              <a:t>Napravi program koji crta kvadrat stranice (</a:t>
            </a:r>
            <a:r>
              <a:rPr lang="hr-HR" sz="2400" kern="0" dirty="0" err="1">
                <a:solidFill>
                  <a:schemeClr val="accent2">
                    <a:lumMod val="50000"/>
                  </a:schemeClr>
                </a:solidFill>
              </a:rPr>
              <a:t>x,y</a:t>
            </a:r>
            <a:r>
              <a:rPr lang="hr-HR" sz="2400" kern="0" dirty="0">
                <a:solidFill>
                  <a:schemeClr val="accent2">
                    <a:lumMod val="50000"/>
                  </a:schemeClr>
                </a:solidFill>
              </a:rPr>
              <a:t>) - </a:t>
            </a:r>
            <a:r>
              <a:rPr lang="hr-HR" sz="2400" kern="0" dirty="0">
                <a:solidFill>
                  <a:srgbClr val="FF0000"/>
                </a:solidFill>
              </a:rPr>
              <a:t>stranice treba </a:t>
            </a:r>
            <a:r>
              <a:rPr lang="hr-HR" sz="2400" kern="0" dirty="0" smtClean="0">
                <a:solidFill>
                  <a:srgbClr val="FF0000"/>
                </a:solidFill>
              </a:rPr>
              <a:t>učitati</a:t>
            </a:r>
            <a:r>
              <a:rPr lang="hr-HR" sz="2400" kern="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br>
              <a:rPr lang="hr-HR" sz="2400" kern="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sz="2400" kern="0" dirty="0" smtClean="0">
                <a:solidFill>
                  <a:schemeClr val="accent2">
                    <a:lumMod val="50000"/>
                  </a:schemeClr>
                </a:solidFill>
              </a:rPr>
              <a:t>Početak </a:t>
            </a:r>
            <a:r>
              <a:rPr lang="hr-HR" sz="2400" kern="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hr-HR" sz="2400" i="1" kern="0" dirty="0">
                <a:solidFill>
                  <a:schemeClr val="accent2">
                    <a:lumMod val="50000"/>
                  </a:schemeClr>
                </a:solidFill>
              </a:rPr>
              <a:t>gornji lijevi ugao pravokutnika</a:t>
            </a:r>
            <a:r>
              <a:rPr lang="hr-HR" sz="2400" kern="0" dirty="0">
                <a:solidFill>
                  <a:schemeClr val="accent2">
                    <a:lumMod val="50000"/>
                  </a:schemeClr>
                </a:solidFill>
              </a:rPr>
              <a:t>) neka bude u točki (-200,200)</a:t>
            </a: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- 5</a:t>
            </a:r>
            <a:endParaRPr lang="hr-HR"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t="5466"/>
          <a:stretch/>
        </p:blipFill>
        <p:spPr>
          <a:xfrm>
            <a:off x="3020343" y="3940091"/>
            <a:ext cx="4844123" cy="247156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84" y="2636287"/>
            <a:ext cx="5303520" cy="99831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403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bg1"/>
            </a:gs>
            <a:gs pos="0">
              <a:srgbClr val="FECE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8. razred ~</a:t>
            </a:r>
          </a:p>
          <a:p>
            <a:pPr algn="ctr"/>
            <a:r>
              <a:rPr lang="hr-HR" sz="2400" b="1" spc="300" dirty="0" smtClean="0">
                <a:solidFill>
                  <a:srgbClr val="0070C0"/>
                </a:solidFill>
              </a:rPr>
              <a:t>Funkcije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0" y="1000108"/>
            <a:ext cx="9143999" cy="1200329"/>
          </a:xfrm>
          <a:prstGeom prst="rect">
            <a:avLst/>
          </a:prstGeom>
          <a:noFill/>
          <a:ln w="25400" cap="flat" cmpd="sng" algn="ctr">
            <a:solidFill>
              <a:schemeClr val="bg2">
                <a:lumMod val="90000"/>
              </a:scheme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274320" lvl="0" indent="-457200">
              <a:buFont typeface="+mj-lt"/>
              <a:buAutoNum type="arabicPeriod" startAt="6"/>
            </a:pPr>
            <a:r>
              <a:rPr lang="hr-HR" sz="2400" kern="0" dirty="0">
                <a:solidFill>
                  <a:srgbClr val="002060"/>
                </a:solidFill>
              </a:rPr>
              <a:t>Napravi program koji crta </a:t>
            </a:r>
            <a:r>
              <a:rPr lang="hr-HR" sz="2400" b="1" u="sng" kern="0" dirty="0">
                <a:solidFill>
                  <a:srgbClr val="FF0000"/>
                </a:solidFill>
              </a:rPr>
              <a:t>ispunjen kvadrat </a:t>
            </a:r>
            <a:r>
              <a:rPr lang="hr-HR" sz="2400" kern="0" dirty="0">
                <a:solidFill>
                  <a:srgbClr val="002060"/>
                </a:solidFill>
              </a:rPr>
              <a:t>stranice (</a:t>
            </a:r>
            <a:r>
              <a:rPr lang="hr-HR" sz="2400" kern="0" dirty="0" err="1">
                <a:solidFill>
                  <a:srgbClr val="002060"/>
                </a:solidFill>
              </a:rPr>
              <a:t>x,y</a:t>
            </a:r>
            <a:r>
              <a:rPr lang="hr-HR" sz="2400" kern="0" dirty="0">
                <a:solidFill>
                  <a:srgbClr val="002060"/>
                </a:solidFill>
              </a:rPr>
              <a:t>) - treba </a:t>
            </a:r>
            <a:r>
              <a:rPr lang="hr-HR" sz="2400" kern="0" dirty="0" smtClean="0">
                <a:solidFill>
                  <a:srgbClr val="002060"/>
                </a:solidFill>
              </a:rPr>
              <a:t>učitati početak </a:t>
            </a:r>
            <a:r>
              <a:rPr lang="hr-HR" sz="2400" kern="0" dirty="0">
                <a:solidFill>
                  <a:srgbClr val="002060"/>
                </a:solidFill>
              </a:rPr>
              <a:t>(gornji lijevi ugao pravokutnika) neka bude u točki </a:t>
            </a:r>
            <a:r>
              <a:rPr lang="hr-HR" sz="2400" kern="0" dirty="0" smtClean="0">
                <a:solidFill>
                  <a:srgbClr val="002060"/>
                </a:solidFill>
              </a:rPr>
              <a:t/>
            </a:r>
            <a:br>
              <a:rPr lang="hr-HR" sz="2400" kern="0" dirty="0" smtClean="0">
                <a:solidFill>
                  <a:srgbClr val="002060"/>
                </a:solidFill>
              </a:rPr>
            </a:br>
            <a:r>
              <a:rPr lang="hr-HR" sz="2400" kern="0" dirty="0" smtClean="0">
                <a:solidFill>
                  <a:srgbClr val="002060"/>
                </a:solidFill>
              </a:rPr>
              <a:t>(-</a:t>
            </a:r>
            <a:r>
              <a:rPr lang="hr-HR" sz="2400" kern="0" dirty="0">
                <a:solidFill>
                  <a:srgbClr val="002060"/>
                </a:solidFill>
              </a:rPr>
              <a:t>200,200)</a:t>
            </a: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- 6</a:t>
            </a:r>
            <a:endParaRPr lang="hr-HR"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271" y="3251111"/>
            <a:ext cx="2148115" cy="268779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47" y="2574875"/>
            <a:ext cx="4607742" cy="115529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568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bg1"/>
            </a:gs>
            <a:gs pos="0">
              <a:srgbClr val="FECE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8. razred ~</a:t>
            </a:r>
          </a:p>
          <a:p>
            <a:pPr algn="ctr"/>
            <a:r>
              <a:rPr lang="hr-HR" sz="2400" b="1" spc="300" dirty="0" smtClean="0">
                <a:solidFill>
                  <a:srgbClr val="0070C0"/>
                </a:solidFill>
              </a:rPr>
              <a:t>Funkcije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0" y="1000108"/>
            <a:ext cx="9143999" cy="461665"/>
          </a:xfrm>
          <a:prstGeom prst="rect">
            <a:avLst/>
          </a:prstGeom>
          <a:noFill/>
          <a:ln w="25400" cap="flat" cmpd="sng" algn="ctr">
            <a:solidFill>
              <a:schemeClr val="bg2">
                <a:lumMod val="90000"/>
              </a:scheme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7"/>
            </a:pPr>
            <a:r>
              <a:rPr lang="sv-SE" sz="2400" kern="0" dirty="0">
                <a:solidFill>
                  <a:schemeClr val="accent2">
                    <a:lumMod val="50000"/>
                  </a:schemeClr>
                </a:solidFill>
              </a:rPr>
              <a:t>Nacrtaj merežu 8x8 kvadrata, veličina kvadrata je 70x70</a:t>
            </a:r>
            <a:endParaRPr lang="hr-HR" sz="24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- 7</a:t>
            </a:r>
            <a:endParaRPr lang="hr-HR"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t="5429"/>
          <a:stretch/>
        </p:blipFill>
        <p:spPr>
          <a:xfrm>
            <a:off x="1802129" y="1843314"/>
            <a:ext cx="5770517" cy="4843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1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bg1"/>
            </a:gs>
            <a:gs pos="0">
              <a:srgbClr val="FECE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8. razred ~</a:t>
            </a:r>
          </a:p>
          <a:p>
            <a:pPr algn="ctr"/>
            <a:r>
              <a:rPr lang="hr-HR" sz="2400" b="1" spc="300" dirty="0" smtClean="0">
                <a:solidFill>
                  <a:srgbClr val="0070C0"/>
                </a:solidFill>
              </a:rPr>
              <a:t>Funkcije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0" y="1000108"/>
            <a:ext cx="9143999" cy="461665"/>
          </a:xfrm>
          <a:prstGeom prst="rect">
            <a:avLst/>
          </a:prstGeom>
          <a:noFill/>
          <a:ln w="25400" cap="flat" cmpd="sng" algn="ctr">
            <a:solidFill>
              <a:schemeClr val="bg2">
                <a:lumMod val="90000"/>
              </a:scheme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8"/>
            </a:pPr>
            <a:r>
              <a:rPr lang="sv-SE" sz="2400" kern="0" dirty="0">
                <a:solidFill>
                  <a:srgbClr val="002060"/>
                </a:solidFill>
              </a:rPr>
              <a:t>Nacrtaj šahovsku ploču, veličina kvadrata je 70x70</a:t>
            </a:r>
            <a:endParaRPr lang="hr-HR" sz="2400" kern="0" dirty="0">
              <a:solidFill>
                <a:srgbClr val="002060"/>
              </a:solidFill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r>
              <a:rPr lang="hr-HR" sz="2400" dirty="0" smtClean="0"/>
              <a:t> - 8</a:t>
            </a:r>
            <a:endParaRPr lang="hr-HR"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027" y="1705230"/>
            <a:ext cx="5869944" cy="4947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450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31000">
              <a:schemeClr val="bg1"/>
            </a:gs>
            <a:gs pos="0">
              <a:srgbClr val="FECE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681838" y="65636"/>
            <a:ext cx="63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300" dirty="0" smtClean="0">
                <a:solidFill>
                  <a:srgbClr val="7030A0"/>
                </a:solidFill>
              </a:rPr>
              <a:t> </a:t>
            </a:r>
            <a:r>
              <a:rPr lang="hr-HR" sz="2400" b="1" spc="300" dirty="0" smtClean="0">
                <a:solidFill>
                  <a:srgbClr val="0070C0"/>
                </a:solidFill>
              </a:rPr>
              <a:t>~ 8. razred ~</a:t>
            </a:r>
          </a:p>
          <a:p>
            <a:pPr algn="ctr"/>
            <a:r>
              <a:rPr lang="hr-HR" sz="2400" b="1" spc="300" dirty="0" smtClean="0">
                <a:solidFill>
                  <a:srgbClr val="0070C0"/>
                </a:solidFill>
              </a:rPr>
              <a:t>Funkcije</a:t>
            </a:r>
            <a:endParaRPr lang="hr-HR" sz="2400" b="1" spc="300" dirty="0">
              <a:solidFill>
                <a:srgbClr val="0070C0"/>
              </a:solidFill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7453747" y="69275"/>
            <a:ext cx="1600675" cy="36576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Vježba</a:t>
            </a:r>
            <a:endParaRPr lang="hr-HR" sz="2400" dirty="0"/>
          </a:p>
        </p:txBody>
      </p:sp>
      <p:graphicFrame>
        <p:nvGraphicFramePr>
          <p:cNvPr id="8" name="Tablic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838599"/>
              </p:ext>
            </p:extLst>
          </p:nvPr>
        </p:nvGraphicFramePr>
        <p:xfrm>
          <a:off x="1214414" y="1071546"/>
          <a:ext cx="6429420" cy="121444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{74C1A8A3-306A-4EB7-A6B1-4F7E0EB9C5D6}</a:tableStyleId>
              </a:tblPr>
              <a:tblGrid>
                <a:gridCol w="6429420"/>
              </a:tblGrid>
              <a:tr h="6072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Primjena programiranja u nastavi matematike</a:t>
                      </a:r>
                      <a:endParaRPr lang="hr-HR" sz="2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072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Primjena programiranja u fizici i kemiji</a:t>
                      </a:r>
                      <a:endParaRPr lang="hr-HR" sz="2400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kstniOkvir 8"/>
          <p:cNvSpPr txBox="1"/>
          <p:nvPr/>
        </p:nvSpPr>
        <p:spPr>
          <a:xfrm>
            <a:off x="1714480" y="2928934"/>
            <a:ext cx="5715040" cy="2308324"/>
          </a:xfrm>
          <a:prstGeom prst="rect">
            <a:avLst/>
          </a:prstGeom>
        </p:spPr>
        <p:style>
          <a:lnRef idx="0">
            <a:schemeClr val="accent5"/>
          </a:lnRef>
          <a:fillRef idx="1003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sz="3600" dirty="0" smtClean="0">
                <a:solidFill>
                  <a:srgbClr val="00B050"/>
                </a:solidFill>
                <a:hlinkClick r:id="rId3" action="ppaction://hlinkfile"/>
              </a:rPr>
              <a:t> Šahovska ploča</a:t>
            </a:r>
            <a:endParaRPr lang="hr-HR" sz="3600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hr-HR" sz="3600" dirty="0" smtClean="0">
                <a:solidFill>
                  <a:srgbClr val="00B050"/>
                </a:solidFill>
                <a:hlinkClick r:id="rId4" action="ppaction://hlinkfile"/>
              </a:rPr>
              <a:t> Kvadratna jednadžba</a:t>
            </a:r>
            <a:endParaRPr lang="hr-HR" sz="3600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hr-HR" sz="3600" dirty="0" smtClean="0">
                <a:solidFill>
                  <a:srgbClr val="00B050"/>
                </a:solidFill>
                <a:hlinkClick r:id="rId5" action="ppaction://hlinkfile"/>
              </a:rPr>
              <a:t> Jednoliko gibanje</a:t>
            </a:r>
            <a:endParaRPr lang="hr-HR" sz="3600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</a:pP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30051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>
            <a:grpSpLocks noChangeAspect="1"/>
          </p:cNvGrpSpPr>
          <p:nvPr/>
        </p:nvGrpSpPr>
        <p:grpSpPr>
          <a:xfrm>
            <a:off x="290332" y="90609"/>
            <a:ext cx="2859268" cy="855614"/>
            <a:chOff x="703284" y="673973"/>
            <a:chExt cx="9144000" cy="2708910"/>
          </a:xfrm>
        </p:grpSpPr>
        <p:grpSp>
          <p:nvGrpSpPr>
            <p:cNvPr id="10" name="Grupa 9"/>
            <p:cNvGrpSpPr/>
            <p:nvPr/>
          </p:nvGrpSpPr>
          <p:grpSpPr>
            <a:xfrm>
              <a:off x="1107703" y="1749876"/>
              <a:ext cx="1460662" cy="667658"/>
              <a:chOff x="1107703" y="1749876"/>
              <a:chExt cx="1460662" cy="667658"/>
            </a:xfrm>
          </p:grpSpPr>
          <p:sp>
            <p:nvSpPr>
              <p:cNvPr id="12" name="Elipsa 11"/>
              <p:cNvSpPr/>
              <p:nvPr/>
            </p:nvSpPr>
            <p:spPr>
              <a:xfrm>
                <a:off x="1107703" y="1803578"/>
                <a:ext cx="1460662" cy="4001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20700" dist="1257300" dir="4980000" sx="85000" sy="85000" algn="tl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3" name="Zaobljeni pravokutnik 12"/>
              <p:cNvSpPr/>
              <p:nvPr/>
            </p:nvSpPr>
            <p:spPr>
              <a:xfrm>
                <a:off x="1157842" y="1749876"/>
                <a:ext cx="1360383" cy="66765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pic>
          <p:nvPicPr>
            <p:cNvPr id="11" name="Slika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84" y="673973"/>
              <a:ext cx="9144000" cy="2708910"/>
            </a:xfrm>
            <a:prstGeom prst="rect">
              <a:avLst/>
            </a:prstGeom>
          </p:spPr>
        </p:pic>
      </p:grpSp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285" y="641316"/>
            <a:ext cx="3762375" cy="4076700"/>
          </a:xfrm>
          <a:prstGeom prst="rect">
            <a:avLst/>
          </a:prstGeom>
        </p:spPr>
      </p:pic>
      <p:sp>
        <p:nvSpPr>
          <p:cNvPr id="16" name="Pravokutnik 15"/>
          <p:cNvSpPr/>
          <p:nvPr/>
        </p:nvSpPr>
        <p:spPr>
          <a:xfrm>
            <a:off x="3156882" y="6297610"/>
            <a:ext cx="2830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chemeClr val="bg2">
                    <a:lumMod val="50000"/>
                  </a:schemeClr>
                </a:solidFill>
              </a:rPr>
              <a:t>Bjelovar– 29. 06. 2015.</a:t>
            </a:r>
            <a:endParaRPr lang="hr-HR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7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>
            <a:grpSpLocks noChangeAspect="1"/>
          </p:cNvGrpSpPr>
          <p:nvPr/>
        </p:nvGrpSpPr>
        <p:grpSpPr>
          <a:xfrm>
            <a:off x="290332" y="90609"/>
            <a:ext cx="2859268" cy="855614"/>
            <a:chOff x="703284" y="673973"/>
            <a:chExt cx="9144000" cy="2708910"/>
          </a:xfrm>
        </p:grpSpPr>
        <p:grpSp>
          <p:nvGrpSpPr>
            <p:cNvPr id="10" name="Grupa 9"/>
            <p:cNvGrpSpPr/>
            <p:nvPr/>
          </p:nvGrpSpPr>
          <p:grpSpPr>
            <a:xfrm>
              <a:off x="1107703" y="1749876"/>
              <a:ext cx="1460662" cy="667658"/>
              <a:chOff x="1107703" y="1749876"/>
              <a:chExt cx="1460662" cy="667658"/>
            </a:xfrm>
          </p:grpSpPr>
          <p:sp>
            <p:nvSpPr>
              <p:cNvPr id="12" name="Elipsa 11"/>
              <p:cNvSpPr/>
              <p:nvPr/>
            </p:nvSpPr>
            <p:spPr>
              <a:xfrm>
                <a:off x="1107703" y="1803578"/>
                <a:ext cx="1460662" cy="4001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20700" dist="1257300" dir="4980000" sx="85000" sy="85000" algn="tl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3" name="Zaobljeni pravokutnik 12"/>
              <p:cNvSpPr/>
              <p:nvPr/>
            </p:nvSpPr>
            <p:spPr>
              <a:xfrm>
                <a:off x="1157842" y="1749876"/>
                <a:ext cx="1360383" cy="66765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pic>
          <p:nvPicPr>
            <p:cNvPr id="11" name="Slika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84" y="673973"/>
              <a:ext cx="9144000" cy="2708910"/>
            </a:xfrm>
            <a:prstGeom prst="rect">
              <a:avLst/>
            </a:prstGeom>
          </p:spPr>
        </p:pic>
      </p:grpSp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137" y="1599930"/>
            <a:ext cx="5449577" cy="2595572"/>
          </a:xfrm>
          <a:prstGeom prst="rect">
            <a:avLst/>
          </a:prstGeom>
        </p:spPr>
      </p:pic>
      <p:sp>
        <p:nvSpPr>
          <p:cNvPr id="14" name="Pravokutnik 13"/>
          <p:cNvSpPr/>
          <p:nvPr/>
        </p:nvSpPr>
        <p:spPr>
          <a:xfrm>
            <a:off x="3156882" y="6297610"/>
            <a:ext cx="2830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chemeClr val="bg2">
                    <a:lumMod val="50000"/>
                  </a:schemeClr>
                </a:solidFill>
              </a:rPr>
              <a:t>Bjelovar– 29. 06. 2015.</a:t>
            </a:r>
            <a:endParaRPr lang="hr-HR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39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5335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spc="300" dirty="0" smtClean="0">
                <a:solidFill>
                  <a:srgbClr val="7030A0"/>
                </a:solidFill>
              </a:rPr>
              <a:t> -  Relacijski operatori  </a:t>
            </a:r>
            <a:endParaRPr lang="hr-HR" sz="2000" b="1" spc="300" dirty="0">
              <a:solidFill>
                <a:srgbClr val="7030A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125921"/>
              </p:ext>
            </p:extLst>
          </p:nvPr>
        </p:nvGraphicFramePr>
        <p:xfrm>
          <a:off x="644591" y="1096463"/>
          <a:ext cx="7894104" cy="43586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26655"/>
                <a:gridCol w="1378039"/>
                <a:gridCol w="21894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Relacijski operator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 smtClean="0"/>
                        <a:t>Znak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Primjer</a:t>
                      </a:r>
                      <a:endParaRPr lang="hr-HR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veće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&gt;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manje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&lt;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jednako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==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nije jednako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!=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veće</a:t>
                      </a:r>
                      <a:r>
                        <a:rPr lang="hr-HR" sz="2400" baseline="0" dirty="0" smtClean="0"/>
                        <a:t> ili jednako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&gt;=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manje ili jednako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&lt;=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451" y="1681587"/>
            <a:ext cx="1377814" cy="494943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7451" y="2367522"/>
            <a:ext cx="1377814" cy="526812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7451" y="2990377"/>
            <a:ext cx="1396108" cy="469488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7451" y="3615750"/>
            <a:ext cx="1377814" cy="463336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7451" y="4269054"/>
            <a:ext cx="1377814" cy="471047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7451" y="4930069"/>
            <a:ext cx="1377814" cy="43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8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5335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spc="300" dirty="0" smtClean="0">
                <a:solidFill>
                  <a:srgbClr val="7030A0"/>
                </a:solidFill>
              </a:rPr>
              <a:t> -  Logički operatori  </a:t>
            </a:r>
            <a:endParaRPr lang="hr-HR" sz="2000" b="1" spc="300" dirty="0">
              <a:solidFill>
                <a:srgbClr val="7030A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" y="11021"/>
            <a:ext cx="1737360" cy="4912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747580"/>
              </p:ext>
            </p:extLst>
          </p:nvPr>
        </p:nvGraphicFramePr>
        <p:xfrm>
          <a:off x="554439" y="1519707"/>
          <a:ext cx="7894104" cy="24384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26655"/>
                <a:gridCol w="1378039"/>
                <a:gridCol w="21894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Logički operator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 smtClean="0"/>
                        <a:t>Znak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hr-HR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I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 smtClean="0"/>
                        <a:t>and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ILI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 smtClean="0"/>
                        <a:t>or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NE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 smtClean="0"/>
                        <a:t>not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020" y="2125014"/>
            <a:ext cx="1615704" cy="4911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019" y="2776291"/>
            <a:ext cx="1522517" cy="48985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8972" y="3426246"/>
            <a:ext cx="1406609" cy="4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lagođeni dizaj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10617</TotalTime>
  <Words>2710</Words>
  <Application>Microsoft Office PowerPoint</Application>
  <PresentationFormat>Prikaz na zaslonu (4:3)</PresentationFormat>
  <Paragraphs>511</Paragraphs>
  <Slides>79</Slides>
  <Notes>2</Notes>
  <HiddenSlides>2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slajdova</vt:lpstr>
      </vt:variant>
      <vt:variant>
        <vt:i4>79</vt:i4>
      </vt:variant>
    </vt:vector>
  </HeadingPairs>
  <TitlesOfParts>
    <vt:vector size="81" baseType="lpstr">
      <vt:lpstr>Tema sustava Office</vt:lpstr>
      <vt:lpstr>Prilagođeni dizajn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Davor</dc:creator>
  <cp:lastModifiedBy>Ana</cp:lastModifiedBy>
  <cp:revision>439</cp:revision>
  <dcterms:created xsi:type="dcterms:W3CDTF">2015-06-01T09:38:44Z</dcterms:created>
  <dcterms:modified xsi:type="dcterms:W3CDTF">2017-10-25T09:30:41Z</dcterms:modified>
</cp:coreProperties>
</file>